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sldIdLst>
    <p:sldId id="275" r:id="rId2"/>
    <p:sldId id="256" r:id="rId3"/>
    <p:sldId id="257" r:id="rId4"/>
    <p:sldId id="258" r:id="rId5"/>
    <p:sldId id="268" r:id="rId6"/>
    <p:sldId id="269" r:id="rId7"/>
    <p:sldId id="267" r:id="rId8"/>
    <p:sldId id="259" r:id="rId9"/>
    <p:sldId id="266" r:id="rId10"/>
    <p:sldId id="260" r:id="rId11"/>
    <p:sldId id="270" r:id="rId12"/>
    <p:sldId id="272" r:id="rId13"/>
    <p:sldId id="273" r:id="rId14"/>
    <p:sldId id="271" r:id="rId15"/>
    <p:sldId id="274" r:id="rId16"/>
    <p:sldId id="265" r:id="rId17"/>
    <p:sldId id="261" r:id="rId18"/>
    <p:sldId id="262" r:id="rId19"/>
    <p:sldId id="263" r:id="rId20"/>
    <p:sldId id="26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918"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1444585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1222214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91315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3713365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9856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668130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2001351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211729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3474807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5A74C-972D-4018-8B51-69106FB273CE}" type="datetimeFigureOut">
              <a:rPr lang="id-ID" smtClean="0"/>
              <a:t>10/10/2024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415705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15A74C-972D-4018-8B51-69106FB273CE}" type="datetimeFigureOut">
              <a:rPr lang="id-ID" smtClean="0"/>
              <a:t>10/10/2024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3157955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15A74C-972D-4018-8B51-69106FB273CE}" type="datetimeFigureOut">
              <a:rPr lang="id-ID" smtClean="0"/>
              <a:t>10/10/2024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1642792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15A74C-972D-4018-8B51-69106FB273CE}" type="datetimeFigureOut">
              <a:rPr lang="id-ID" smtClean="0"/>
              <a:t>10/10/2024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766513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5A74C-972D-4018-8B51-69106FB273CE}" type="datetimeFigureOut">
              <a:rPr lang="id-ID" smtClean="0"/>
              <a:t>10/10/2024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2567740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815A74C-972D-4018-8B51-69106FB273CE}" type="datetimeFigureOut">
              <a:rPr lang="id-ID" smtClean="0"/>
              <a:t>10/10/2024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2029413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15A74C-972D-4018-8B51-69106FB273CE}" type="datetimeFigureOut">
              <a:rPr lang="id-ID" smtClean="0"/>
              <a:t>10/10/2024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E1640F-9B7B-4D20-863D-F98788A6E170}" type="slidenum">
              <a:rPr lang="id-ID" smtClean="0"/>
              <a:t>‹#›</a:t>
            </a:fld>
            <a:endParaRPr lang="id-ID"/>
          </a:p>
        </p:txBody>
      </p:sp>
    </p:spTree>
    <p:extLst>
      <p:ext uri="{BB962C8B-B14F-4D97-AF65-F5344CB8AC3E}">
        <p14:creationId xmlns:p14="http://schemas.microsoft.com/office/powerpoint/2010/main" val="2966132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815A74C-972D-4018-8B51-69106FB273CE}" type="datetimeFigureOut">
              <a:rPr lang="id-ID" smtClean="0"/>
              <a:t>10/10/2024</a:t>
            </a:fld>
            <a:endParaRPr lang="id-ID"/>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0E1640F-9B7B-4D20-863D-F98788A6E170}" type="slidenum">
              <a:rPr lang="id-ID" smtClean="0"/>
              <a:t>‹#›</a:t>
            </a:fld>
            <a:endParaRPr lang="id-ID"/>
          </a:p>
        </p:txBody>
      </p:sp>
    </p:spTree>
    <p:extLst>
      <p:ext uri="{BB962C8B-B14F-4D97-AF65-F5344CB8AC3E}">
        <p14:creationId xmlns:p14="http://schemas.microsoft.com/office/powerpoint/2010/main" val="3476397617"/>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023" y="404664"/>
            <a:ext cx="6624736" cy="1339552"/>
          </a:xfrm>
          <a:solidFill>
            <a:schemeClr val="bg1"/>
          </a:solidFill>
        </p:spPr>
        <p:txBody>
          <a:bodyPr/>
          <a:lstStyle/>
          <a:p>
            <a:r>
              <a:rPr lang="id-ID" sz="2400" dirty="0">
                <a:solidFill>
                  <a:schemeClr val="tx1"/>
                </a:solidFill>
                <a:latin typeface="Algerian" pitchFamily="82" charset="0"/>
              </a:rPr>
              <a:t>Pendidikan Agama Islam</a:t>
            </a:r>
            <a:br>
              <a:rPr lang="id-ID" sz="2400" dirty="0">
                <a:solidFill>
                  <a:schemeClr val="tx1"/>
                </a:solidFill>
                <a:latin typeface="Algerian" pitchFamily="82" charset="0"/>
              </a:rPr>
            </a:br>
            <a:r>
              <a:rPr lang="id-ID" sz="2400" dirty="0" smtClean="0">
                <a:solidFill>
                  <a:schemeClr val="tx1"/>
                </a:solidFill>
                <a:latin typeface="Algerian" pitchFamily="82" charset="0"/>
              </a:rPr>
              <a:t>DR. MASRUHIN, s.Ag., M.Ag.</a:t>
            </a:r>
            <a:endParaRPr lang="id-ID" sz="2400" dirty="0">
              <a:solidFill>
                <a:schemeClr val="tx1"/>
              </a:solidFill>
              <a:latin typeface="Algerian" pitchFamily="82" charset="0"/>
            </a:endParaRPr>
          </a:p>
        </p:txBody>
      </p:sp>
      <p:sp>
        <p:nvSpPr>
          <p:cNvPr id="4" name="Title 1"/>
          <p:cNvSpPr txBox="1">
            <a:spLocks/>
          </p:cNvSpPr>
          <p:nvPr/>
        </p:nvSpPr>
        <p:spPr>
          <a:xfrm>
            <a:off x="239023" y="1340768"/>
            <a:ext cx="7434349" cy="4968552"/>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id-ID" sz="2800" b="1" dirty="0">
                <a:solidFill>
                  <a:schemeClr val="tx1">
                    <a:lumMod val="95000"/>
                    <a:lumOff val="5000"/>
                  </a:schemeClr>
                </a:solidFill>
                <a:latin typeface="Arial Rounded MT Bold" pitchFamily="34" charset="0"/>
              </a:rPr>
              <a:t>Sumber </a:t>
            </a:r>
            <a:r>
              <a:rPr lang="en-US" sz="2800" b="1" dirty="0">
                <a:solidFill>
                  <a:schemeClr val="tx1">
                    <a:lumMod val="95000"/>
                    <a:lumOff val="5000"/>
                  </a:schemeClr>
                </a:solidFill>
                <a:latin typeface="Arial Rounded MT Bold" pitchFamily="34" charset="0"/>
              </a:rPr>
              <a:t>Hukum</a:t>
            </a:r>
            <a:r>
              <a:rPr lang="id-ID" sz="2800" b="1" dirty="0">
                <a:solidFill>
                  <a:schemeClr val="tx1">
                    <a:lumMod val="95000"/>
                    <a:lumOff val="5000"/>
                  </a:schemeClr>
                </a:solidFill>
                <a:latin typeface="Arial Rounded MT Bold" pitchFamily="34" charset="0"/>
              </a:rPr>
              <a:t> Islam (</a:t>
            </a:r>
            <a:r>
              <a:rPr lang="en-US" sz="2800" b="1" dirty="0" err="1">
                <a:solidFill>
                  <a:schemeClr val="tx1">
                    <a:lumMod val="95000"/>
                    <a:lumOff val="5000"/>
                  </a:schemeClr>
                </a:solidFill>
                <a:latin typeface="Arial Rounded MT Bold" pitchFamily="34" charset="0"/>
              </a:rPr>
              <a:t>Hadits</a:t>
            </a:r>
            <a:r>
              <a:rPr lang="en-US" sz="2800" b="1" dirty="0">
                <a:solidFill>
                  <a:schemeClr val="tx1">
                    <a:lumMod val="95000"/>
                    <a:lumOff val="5000"/>
                  </a:schemeClr>
                </a:solidFill>
                <a:latin typeface="Arial Rounded MT Bold" pitchFamily="34" charset="0"/>
              </a:rPr>
              <a:t>/</a:t>
            </a:r>
            <a:r>
              <a:rPr lang="id-ID" sz="2800" b="1" dirty="0">
                <a:solidFill>
                  <a:schemeClr val="tx1">
                    <a:lumMod val="95000"/>
                    <a:lumOff val="5000"/>
                  </a:schemeClr>
                </a:solidFill>
                <a:latin typeface="Arial Rounded MT Bold" pitchFamily="34" charset="0"/>
              </a:rPr>
              <a:t>Assunnah)</a:t>
            </a:r>
            <a:endParaRPr lang="id-ID" sz="1800" b="1" dirty="0">
              <a:solidFill>
                <a:schemeClr val="tx1">
                  <a:lumMod val="95000"/>
                  <a:lumOff val="5000"/>
                </a:schemeClr>
              </a:solidFill>
              <a:latin typeface="Arial Rounded MT Bold" pitchFamily="34" charset="0"/>
            </a:endParaRPr>
          </a:p>
          <a:p>
            <a:r>
              <a:rPr lang="id-ID" sz="1800" b="1" dirty="0">
                <a:solidFill>
                  <a:schemeClr val="tx1">
                    <a:lumMod val="95000"/>
                    <a:lumOff val="5000"/>
                  </a:schemeClr>
                </a:solidFill>
                <a:latin typeface="Arial Rounded MT Bold" pitchFamily="34" charset="0"/>
              </a:rPr>
              <a:t>Pengertian</a:t>
            </a:r>
          </a:p>
          <a:p>
            <a:r>
              <a:rPr lang="id-ID" sz="1800" b="1" dirty="0">
                <a:solidFill>
                  <a:schemeClr val="tx1">
                    <a:lumMod val="95000"/>
                    <a:lumOff val="5000"/>
                  </a:schemeClr>
                </a:solidFill>
                <a:latin typeface="Arial Rounded MT Bold" pitchFamily="34" charset="0"/>
              </a:rPr>
              <a:t>Sejarah hadits</a:t>
            </a:r>
          </a:p>
          <a:p>
            <a:r>
              <a:rPr lang="id-ID" sz="1800" b="1" dirty="0">
                <a:solidFill>
                  <a:schemeClr val="tx1">
                    <a:lumMod val="95000"/>
                    <a:lumOff val="5000"/>
                  </a:schemeClr>
                </a:solidFill>
                <a:latin typeface="Arial Rounded MT Bold" pitchFamily="34" charset="0"/>
              </a:rPr>
              <a:t>Nama-nama lain hadits</a:t>
            </a:r>
          </a:p>
          <a:p>
            <a:r>
              <a:rPr lang="id-ID" sz="1800" b="1" dirty="0">
                <a:solidFill>
                  <a:schemeClr val="tx1">
                    <a:lumMod val="95000"/>
                    <a:lumOff val="5000"/>
                  </a:schemeClr>
                </a:solidFill>
                <a:latin typeface="Arial Rounded MT Bold" pitchFamily="34" charset="0"/>
              </a:rPr>
              <a:t>Kedudukan dan fungsi t</a:t>
            </a:r>
            <a:r>
              <a:rPr lang="en-US" sz="1800" b="1" dirty="0" err="1">
                <a:solidFill>
                  <a:schemeClr val="tx1">
                    <a:lumMod val="95000"/>
                    <a:lumOff val="5000"/>
                  </a:schemeClr>
                </a:solidFill>
                <a:latin typeface="Arial Rounded MT Bold" pitchFamily="34" charset="0"/>
              </a:rPr>
              <a:t>Hadits</a:t>
            </a:r>
            <a:r>
              <a:rPr lang="en-US" sz="1800" b="1" dirty="0">
                <a:solidFill>
                  <a:schemeClr val="tx1">
                    <a:lumMod val="95000"/>
                    <a:lumOff val="5000"/>
                  </a:schemeClr>
                </a:solidFill>
                <a:latin typeface="Arial Rounded MT Bold" pitchFamily="34" charset="0"/>
              </a:rPr>
              <a:t> t</a:t>
            </a:r>
            <a:r>
              <a:rPr lang="id-ID" sz="1800" b="1" dirty="0">
                <a:solidFill>
                  <a:schemeClr val="tx1">
                    <a:lumMod val="95000"/>
                    <a:lumOff val="5000"/>
                  </a:schemeClr>
                </a:solidFill>
                <a:latin typeface="Arial Rounded MT Bold" pitchFamily="34" charset="0"/>
              </a:rPr>
              <a:t>erhadap al quran</a:t>
            </a:r>
          </a:p>
          <a:p>
            <a:r>
              <a:rPr lang="id-ID" sz="1800" b="1" dirty="0">
                <a:solidFill>
                  <a:schemeClr val="tx1">
                    <a:lumMod val="95000"/>
                    <a:lumOff val="5000"/>
                  </a:schemeClr>
                </a:solidFill>
                <a:latin typeface="Arial Rounded MT Bold" pitchFamily="34" charset="0"/>
              </a:rPr>
              <a:t>Macam-macam hadits</a:t>
            </a:r>
          </a:p>
          <a:p>
            <a:r>
              <a:rPr lang="id-ID" sz="1800" b="1" dirty="0">
                <a:solidFill>
                  <a:schemeClr val="tx1">
                    <a:lumMod val="95000"/>
                    <a:lumOff val="5000"/>
                  </a:schemeClr>
                </a:solidFill>
                <a:latin typeface="Arial Rounded MT Bold" pitchFamily="34" charset="0"/>
              </a:rPr>
              <a:t>Istilah-istilah hadits</a:t>
            </a:r>
          </a:p>
        </p:txBody>
      </p:sp>
      <p:sp>
        <p:nvSpPr>
          <p:cNvPr id="3" name="Title 1">
            <a:extLst>
              <a:ext uri="{FF2B5EF4-FFF2-40B4-BE49-F238E27FC236}">
                <a16:creationId xmlns:a16="http://schemas.microsoft.com/office/drawing/2014/main" xmlns="" id="{5E9FEDED-9501-B9FF-C42F-6D5A58E3F869}"/>
              </a:ext>
            </a:extLst>
          </p:cNvPr>
          <p:cNvSpPr txBox="1">
            <a:spLocks/>
          </p:cNvSpPr>
          <p:nvPr/>
        </p:nvSpPr>
        <p:spPr>
          <a:xfrm>
            <a:off x="3563888" y="-8192"/>
            <a:ext cx="3312368" cy="412856"/>
          </a:xfrm>
          <a:prstGeom prst="rect">
            <a:avLst/>
          </a:prstGeom>
          <a:solidFill>
            <a:schemeClr val="bg1"/>
          </a:solidFill>
        </p:spPr>
        <p:txBody>
          <a:bodyPr vert="horz" lIns="91440" tIns="45720" rIns="91440" bIns="45720" rtlCol="0" anchor="t">
            <a:normAutofit fontScale="925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2400" dirty="0" err="1">
                <a:solidFill>
                  <a:schemeClr val="tx1"/>
                </a:solidFill>
                <a:latin typeface="Algerian" pitchFamily="82" charset="0"/>
              </a:rPr>
              <a:t>Pai-Pertemuan</a:t>
            </a:r>
            <a:r>
              <a:rPr lang="en-US" sz="2400" dirty="0">
                <a:solidFill>
                  <a:schemeClr val="tx1"/>
                </a:solidFill>
                <a:latin typeface="Algerian" pitchFamily="82" charset="0"/>
              </a:rPr>
              <a:t> </a:t>
            </a:r>
            <a:r>
              <a:rPr lang="en-US" sz="2400" dirty="0" err="1">
                <a:solidFill>
                  <a:schemeClr val="tx1"/>
                </a:solidFill>
                <a:latin typeface="Algerian" pitchFamily="82" charset="0"/>
              </a:rPr>
              <a:t>ke</a:t>
            </a:r>
            <a:r>
              <a:rPr lang="en-US" sz="2400" dirty="0">
                <a:solidFill>
                  <a:schemeClr val="tx1"/>
                </a:solidFill>
                <a:latin typeface="Algerian" pitchFamily="82" charset="0"/>
              </a:rPr>
              <a:t> </a:t>
            </a:r>
            <a:r>
              <a:rPr lang="id-ID" sz="2400" dirty="0" smtClean="0">
                <a:solidFill>
                  <a:schemeClr val="tx1"/>
                </a:solidFill>
                <a:latin typeface="Algerian" pitchFamily="82" charset="0"/>
              </a:rPr>
              <a:t>3</a:t>
            </a:r>
            <a:endParaRPr lang="id-ID" sz="2400" dirty="0">
              <a:solidFill>
                <a:schemeClr val="tx1"/>
              </a:solidFill>
              <a:latin typeface="Algerian" pitchFamily="82" charset="0"/>
            </a:endParaRPr>
          </a:p>
        </p:txBody>
      </p:sp>
    </p:spTree>
    <p:extLst>
      <p:ext uri="{BB962C8B-B14F-4D97-AF65-F5344CB8AC3E}">
        <p14:creationId xmlns:p14="http://schemas.microsoft.com/office/powerpoint/2010/main" val="1743459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7344816" cy="562074"/>
          </a:xfrm>
        </p:spPr>
        <p:txBody>
          <a:bodyPr>
            <a:normAutofit/>
          </a:bodyPr>
          <a:lstStyle/>
          <a:p>
            <a:pPr algn="l"/>
            <a:r>
              <a:rPr lang="id-ID" sz="1800" dirty="0">
                <a:latin typeface="Arial Black" pitchFamily="34" charset="0"/>
              </a:rPr>
              <a:t>4. Macam-Macam Hadits / Assunnah</a:t>
            </a:r>
          </a:p>
        </p:txBody>
      </p:sp>
      <p:sp>
        <p:nvSpPr>
          <p:cNvPr id="3" name="Rectangle 2"/>
          <p:cNvSpPr/>
          <p:nvPr/>
        </p:nvSpPr>
        <p:spPr>
          <a:xfrm>
            <a:off x="1043608" y="908720"/>
            <a:ext cx="7128792" cy="5632311"/>
          </a:xfrm>
          <a:prstGeom prst="rect">
            <a:avLst/>
          </a:prstGeom>
        </p:spPr>
        <p:txBody>
          <a:bodyPr wrap="square">
            <a:spAutoFit/>
          </a:bodyPr>
          <a:lstStyle/>
          <a:p>
            <a:r>
              <a:rPr lang="id-ID" dirty="0">
                <a:latin typeface="Arial" pitchFamily="34" charset="0"/>
                <a:cs typeface="Arial" pitchFamily="34" charset="0"/>
              </a:rPr>
              <a:t>a. Berdasarkan jumlah perawi Hadits / Assunnah</a:t>
            </a:r>
          </a:p>
          <a:p>
            <a:r>
              <a:rPr lang="id-ID" dirty="0">
                <a:latin typeface="Arial" pitchFamily="34" charset="0"/>
                <a:cs typeface="Arial" pitchFamily="34" charset="0"/>
              </a:rPr>
              <a:t>1. Mutawatir </a:t>
            </a:r>
          </a:p>
          <a:p>
            <a:r>
              <a:rPr lang="id-ID" dirty="0">
                <a:latin typeface="Arial" pitchFamily="34" charset="0"/>
                <a:cs typeface="Arial" pitchFamily="34" charset="0"/>
              </a:rPr>
              <a:t>2. Ahad </a:t>
            </a:r>
          </a:p>
          <a:p>
            <a:endParaRPr lang="id-ID" dirty="0">
              <a:latin typeface="Arial" pitchFamily="34" charset="0"/>
              <a:cs typeface="Arial" pitchFamily="34" charset="0"/>
            </a:endParaRPr>
          </a:p>
          <a:p>
            <a:r>
              <a:rPr lang="id-ID" dirty="0">
                <a:latin typeface="Arial" pitchFamily="34" charset="0"/>
                <a:cs typeface="Arial" pitchFamily="34" charset="0"/>
              </a:rPr>
              <a:t>b. Berdasarkan Tingkat Keaslian Hadits</a:t>
            </a:r>
          </a:p>
          <a:p>
            <a:pPr marL="342900" indent="-342900">
              <a:buAutoNum type="arabicPeriod"/>
            </a:pPr>
            <a:r>
              <a:rPr lang="id-ID" dirty="0">
                <a:latin typeface="Arial" pitchFamily="34" charset="0"/>
                <a:cs typeface="Arial" pitchFamily="34" charset="0"/>
              </a:rPr>
              <a:t>Shohih</a:t>
            </a:r>
          </a:p>
          <a:p>
            <a:pPr marL="342900" indent="-342900">
              <a:buAutoNum type="arabicPeriod"/>
            </a:pPr>
            <a:r>
              <a:rPr lang="id-ID" dirty="0">
                <a:latin typeface="Arial" pitchFamily="34" charset="0"/>
                <a:cs typeface="Arial" pitchFamily="34" charset="0"/>
              </a:rPr>
              <a:t>Hasan</a:t>
            </a:r>
          </a:p>
          <a:p>
            <a:pPr marL="342900" indent="-342900">
              <a:buAutoNum type="arabicPeriod"/>
            </a:pPr>
            <a:r>
              <a:rPr lang="id-ID" dirty="0">
                <a:latin typeface="Arial" pitchFamily="34" charset="0"/>
                <a:cs typeface="Arial" pitchFamily="34" charset="0"/>
              </a:rPr>
              <a:t>Dhoif</a:t>
            </a:r>
          </a:p>
          <a:p>
            <a:pPr marL="342900" indent="-342900">
              <a:buAutoNum type="arabicPeriod"/>
            </a:pPr>
            <a:r>
              <a:rPr lang="id-ID" dirty="0">
                <a:latin typeface="Arial" pitchFamily="34" charset="0"/>
                <a:cs typeface="Arial" pitchFamily="34" charset="0"/>
              </a:rPr>
              <a:t>Maudlu</a:t>
            </a:r>
          </a:p>
          <a:p>
            <a:endParaRPr lang="id-ID" dirty="0">
              <a:latin typeface="Arial" pitchFamily="34" charset="0"/>
              <a:cs typeface="Arial" pitchFamily="34" charset="0"/>
            </a:endParaRPr>
          </a:p>
          <a:p>
            <a:r>
              <a:rPr lang="id-ID" dirty="0">
                <a:latin typeface="Arial" pitchFamily="34" charset="0"/>
                <a:cs typeface="Arial" pitchFamily="34" charset="0"/>
              </a:rPr>
              <a:t>Berdasarkan Ujung Sanadnya</a:t>
            </a:r>
          </a:p>
          <a:p>
            <a:pPr marL="342900" indent="-342900">
              <a:buAutoNum type="arabicPeriod"/>
            </a:pPr>
            <a:r>
              <a:rPr lang="id-ID" dirty="0">
                <a:latin typeface="Arial" pitchFamily="34" charset="0"/>
                <a:cs typeface="Arial" pitchFamily="34" charset="0"/>
              </a:rPr>
              <a:t>Marfu</a:t>
            </a:r>
          </a:p>
          <a:p>
            <a:pPr marL="342900" indent="-342900">
              <a:buAutoNum type="arabicPeriod"/>
            </a:pPr>
            <a:r>
              <a:rPr lang="id-ID" dirty="0">
                <a:latin typeface="Arial" pitchFamily="34" charset="0"/>
                <a:cs typeface="Arial" pitchFamily="34" charset="0"/>
              </a:rPr>
              <a:t>Mauquf</a:t>
            </a:r>
          </a:p>
          <a:p>
            <a:pPr marL="342900" indent="-342900">
              <a:buAutoNum type="arabicPeriod"/>
            </a:pPr>
            <a:r>
              <a:rPr lang="id-ID" dirty="0">
                <a:latin typeface="Arial" pitchFamily="34" charset="0"/>
                <a:cs typeface="Arial" pitchFamily="34" charset="0"/>
              </a:rPr>
              <a:t>Maqthu</a:t>
            </a:r>
          </a:p>
          <a:p>
            <a:endParaRPr lang="id-ID" dirty="0">
              <a:latin typeface="Arial" pitchFamily="34" charset="0"/>
              <a:cs typeface="Arial" pitchFamily="34" charset="0"/>
            </a:endParaRPr>
          </a:p>
          <a:p>
            <a:r>
              <a:rPr lang="id-ID" dirty="0">
                <a:latin typeface="Arial" pitchFamily="34" charset="0"/>
                <a:cs typeface="Arial" pitchFamily="34" charset="0"/>
              </a:rPr>
              <a:t>Berdasarkan Keutuhan Rantai Sanadnya</a:t>
            </a:r>
          </a:p>
          <a:p>
            <a:pPr marL="342900" indent="-342900">
              <a:buAutoNum type="arabicPeriod"/>
            </a:pPr>
            <a:r>
              <a:rPr lang="id-ID" dirty="0">
                <a:latin typeface="Arial" pitchFamily="34" charset="0"/>
                <a:cs typeface="Arial" pitchFamily="34" charset="0"/>
              </a:rPr>
              <a:t>Musnad</a:t>
            </a:r>
          </a:p>
          <a:p>
            <a:pPr marL="342900" indent="-342900">
              <a:buAutoNum type="arabicPeriod"/>
            </a:pPr>
            <a:r>
              <a:rPr lang="id-ID" dirty="0">
                <a:latin typeface="Arial" pitchFamily="34" charset="0"/>
                <a:cs typeface="Arial" pitchFamily="34" charset="0"/>
              </a:rPr>
              <a:t>Munqothi’</a:t>
            </a:r>
          </a:p>
          <a:p>
            <a:pPr marL="342900" indent="-342900">
              <a:buAutoNum type="arabicPeriod"/>
            </a:pPr>
            <a:r>
              <a:rPr lang="id-ID" dirty="0">
                <a:latin typeface="Arial" pitchFamily="34" charset="0"/>
                <a:cs typeface="Arial" pitchFamily="34" charset="0"/>
              </a:rPr>
              <a:t>Mu’dal</a:t>
            </a:r>
          </a:p>
          <a:p>
            <a:pPr marL="342900" indent="-342900">
              <a:buAutoNum type="arabicPeriod"/>
            </a:pPr>
            <a:r>
              <a:rPr lang="id-ID" dirty="0">
                <a:latin typeface="Arial" pitchFamily="34" charset="0"/>
                <a:cs typeface="Arial" pitchFamily="34" charset="0"/>
              </a:rPr>
              <a:t>Mudallas</a:t>
            </a:r>
            <a:endParaRPr lang="id-ID" dirty="0"/>
          </a:p>
        </p:txBody>
      </p:sp>
    </p:spTree>
    <p:extLst>
      <p:ext uri="{BB962C8B-B14F-4D97-AF65-F5344CB8AC3E}">
        <p14:creationId xmlns:p14="http://schemas.microsoft.com/office/powerpoint/2010/main" val="2446804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344816" cy="490066"/>
          </a:xfrm>
        </p:spPr>
        <p:txBody>
          <a:bodyPr>
            <a:normAutofit/>
          </a:bodyPr>
          <a:lstStyle/>
          <a:p>
            <a:pPr algn="l"/>
            <a:r>
              <a:rPr lang="id-ID" sz="2000" b="1" dirty="0">
                <a:latin typeface="Arial Black" pitchFamily="34" charset="0"/>
              </a:rPr>
              <a:t>5. Sejarah Hadits / Assunnah</a:t>
            </a:r>
          </a:p>
        </p:txBody>
      </p:sp>
      <p:sp>
        <p:nvSpPr>
          <p:cNvPr id="3" name="Title 1"/>
          <p:cNvSpPr txBox="1">
            <a:spLocks/>
          </p:cNvSpPr>
          <p:nvPr/>
        </p:nvSpPr>
        <p:spPr>
          <a:xfrm>
            <a:off x="971600" y="764704"/>
            <a:ext cx="7488832" cy="28803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id-ID" sz="1800" dirty="0">
                <a:latin typeface="Arial" pitchFamily="34" charset="0"/>
                <a:cs typeface="Arial" pitchFamily="34" charset="0"/>
              </a:rPr>
              <a:t>Sejarah perkembangan hadits di tempuh dalam tujuh periode :</a:t>
            </a:r>
          </a:p>
          <a:p>
            <a:pPr marL="342900" indent="-342900" algn="just">
              <a:buAutoNum type="arabicPeriod"/>
            </a:pPr>
            <a:r>
              <a:rPr lang="id-ID" sz="1800" dirty="0">
                <a:latin typeface="Arial" pitchFamily="34" charset="0"/>
                <a:cs typeface="Arial" pitchFamily="34" charset="0"/>
              </a:rPr>
              <a:t>Masa Wahyu dan pembentukan hukum serta dasar-dasar permulaan nabi diangkat hingga wafat (13 SH – 11 H)</a:t>
            </a:r>
          </a:p>
          <a:p>
            <a:pPr marL="342900" indent="-342900" algn="just">
              <a:buFontTx/>
              <a:buAutoNum type="arabicPeriod"/>
            </a:pPr>
            <a:r>
              <a:rPr lang="id-ID" sz="1800" dirty="0">
                <a:latin typeface="Arial" pitchFamily="34" charset="0"/>
                <a:cs typeface="Arial" pitchFamily="34" charset="0"/>
              </a:rPr>
              <a:t>Masa Khulafaurrasidin (12 H - 41 H)</a:t>
            </a:r>
          </a:p>
          <a:p>
            <a:pPr marL="342900" indent="-342900" algn="just">
              <a:buFontTx/>
              <a:buAutoNum type="arabicPeriod"/>
            </a:pPr>
            <a:r>
              <a:rPr lang="id-ID" sz="1800" dirty="0">
                <a:latin typeface="Arial" pitchFamily="34" charset="0"/>
                <a:cs typeface="Arial" pitchFamily="34" charset="0"/>
              </a:rPr>
              <a:t>Masa perkembangan mencari Hadits (41 H – Hingga akhir abad 1 H)</a:t>
            </a:r>
          </a:p>
          <a:p>
            <a:pPr marL="342900" indent="-342900" algn="just">
              <a:buFontTx/>
              <a:buAutoNum type="arabicPeriod"/>
            </a:pPr>
            <a:r>
              <a:rPr lang="id-ID" sz="1800" dirty="0">
                <a:latin typeface="Arial" pitchFamily="34" charset="0"/>
                <a:cs typeface="Arial" pitchFamily="34" charset="0"/>
              </a:rPr>
              <a:t>Masa pembukuan hadits dari akhir abad pertama hingga akhir.</a:t>
            </a:r>
          </a:p>
          <a:p>
            <a:pPr marL="342900" indent="-342900" algn="just">
              <a:buFontTx/>
              <a:buAutoNum type="arabicPeriod"/>
            </a:pPr>
            <a:r>
              <a:rPr lang="id-ID" sz="1800" dirty="0">
                <a:latin typeface="Arial" pitchFamily="34" charset="0"/>
                <a:cs typeface="Arial" pitchFamily="34" charset="0"/>
              </a:rPr>
              <a:t>Masa menyaring atau mentashihkan hadits awal abad ke tiga</a:t>
            </a:r>
          </a:p>
          <a:p>
            <a:pPr marL="342900" indent="-342900" algn="just">
              <a:buFontTx/>
              <a:buAutoNum type="arabicPeriod"/>
            </a:pPr>
            <a:r>
              <a:rPr lang="id-ID" sz="1800" dirty="0">
                <a:latin typeface="Arial" pitchFamily="34" charset="0"/>
                <a:cs typeface="Arial" pitchFamily="34" charset="0"/>
              </a:rPr>
              <a:t>Masa menyusun kitab-kitab hadits 656 H</a:t>
            </a:r>
          </a:p>
          <a:p>
            <a:pPr marL="342900" indent="-342900" algn="just">
              <a:buFontTx/>
              <a:buAutoNum type="arabicPeriod"/>
            </a:pPr>
            <a:r>
              <a:rPr lang="id-ID" sz="1800" dirty="0">
                <a:latin typeface="Arial" pitchFamily="34" charset="0"/>
                <a:cs typeface="Arial" pitchFamily="34" charset="0"/>
              </a:rPr>
              <a:t>Masa membuat kitab syarah hadits (656 H hingga sekarang).</a:t>
            </a:r>
          </a:p>
        </p:txBody>
      </p:sp>
    </p:spTree>
    <p:extLst>
      <p:ext uri="{BB962C8B-B14F-4D97-AF65-F5344CB8AC3E}">
        <p14:creationId xmlns:p14="http://schemas.microsoft.com/office/powerpoint/2010/main" val="1660343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88640"/>
            <a:ext cx="7344816" cy="6247864"/>
          </a:xfrm>
          <a:prstGeom prst="rect">
            <a:avLst/>
          </a:prstGeom>
        </p:spPr>
        <p:txBody>
          <a:bodyPr wrap="square">
            <a:spAutoFit/>
          </a:bodyPr>
          <a:lstStyle/>
          <a:p>
            <a:pPr algn="just"/>
            <a:r>
              <a:rPr lang="id-ID" sz="1600" b="1" dirty="0">
                <a:latin typeface="Arial" pitchFamily="34" charset="0"/>
                <a:cs typeface="Arial" pitchFamily="34" charset="0"/>
              </a:rPr>
              <a:t>Istilah-istilah dalam ilmu hadits :</a:t>
            </a:r>
          </a:p>
          <a:p>
            <a:pPr algn="just"/>
            <a:r>
              <a:rPr lang="id-ID" sz="1600" b="1" dirty="0">
                <a:latin typeface="Arial" pitchFamily="34" charset="0"/>
                <a:cs typeface="Arial" pitchFamily="34" charset="0"/>
              </a:rPr>
              <a:t>Pertama, dhabth</a:t>
            </a:r>
            <a:r>
              <a:rPr lang="id-ID" sz="1600" dirty="0">
                <a:latin typeface="Arial" pitchFamily="34" charset="0"/>
                <a:cs typeface="Arial" pitchFamily="34" charset="0"/>
              </a:rPr>
              <a:t>. Yakni, keteladanan periwayat hadits berdasarkan pada kekuatan hafalan yang dimilikinya. </a:t>
            </a:r>
          </a:p>
          <a:p>
            <a:pPr algn="just"/>
            <a:r>
              <a:rPr lang="id-ID" sz="1600" b="1" dirty="0">
                <a:latin typeface="Arial" pitchFamily="34" charset="0"/>
                <a:cs typeface="Arial" pitchFamily="34" charset="0"/>
              </a:rPr>
              <a:t>Kedua, adl.</a:t>
            </a:r>
            <a:r>
              <a:rPr lang="id-ID" sz="1600" dirty="0">
                <a:latin typeface="Arial" pitchFamily="34" charset="0"/>
                <a:cs typeface="Arial" pitchFamily="34" charset="0"/>
              </a:rPr>
              <a:t> Yakni, keteladanan seorang periwayat hadits dinilai berdasarkan pada ketaatannya dalam beragama.</a:t>
            </a:r>
          </a:p>
          <a:p>
            <a:pPr algn="just"/>
            <a:r>
              <a:rPr lang="id-ID" sz="1600" b="1" dirty="0">
                <a:latin typeface="Arial" pitchFamily="34" charset="0"/>
                <a:cs typeface="Arial" pitchFamily="34" charset="0"/>
              </a:rPr>
              <a:t>Ketiga, kadzdzab.</a:t>
            </a:r>
            <a:r>
              <a:rPr lang="id-ID" sz="1600" dirty="0">
                <a:latin typeface="Arial" pitchFamily="34" charset="0"/>
                <a:cs typeface="Arial" pitchFamily="34" charset="0"/>
              </a:rPr>
              <a:t> Yakni, penilaian yang sangat negatif yang disematkan kepada seorang periwayat hadits karena sebagaian besar hadis.</a:t>
            </a:r>
          </a:p>
          <a:p>
            <a:pPr algn="just"/>
            <a:r>
              <a:rPr lang="id-ID" sz="1600" b="1" dirty="0">
                <a:latin typeface="Arial" pitchFamily="34" charset="0"/>
                <a:cs typeface="Arial" pitchFamily="34" charset="0"/>
              </a:rPr>
              <a:t>Keempat, mukhalafah.</a:t>
            </a:r>
            <a:r>
              <a:rPr lang="id-ID" sz="1600" dirty="0">
                <a:latin typeface="Arial" pitchFamily="34" charset="0"/>
                <a:cs typeface="Arial" pitchFamily="34" charset="0"/>
              </a:rPr>
              <a:t> Yakni, metode penyeleksian hadits dengan cara melihat titik perbedaan dan pertentangan suatu riwayat tertentu dengan berbagai jalur periwayatan hadits lainnya. </a:t>
            </a:r>
          </a:p>
          <a:p>
            <a:pPr algn="just"/>
            <a:r>
              <a:rPr lang="id-ID" sz="1600" b="1" dirty="0">
                <a:latin typeface="Arial" pitchFamily="34" charset="0"/>
                <a:cs typeface="Arial" pitchFamily="34" charset="0"/>
              </a:rPr>
              <a:t>Kelima, marfu.</a:t>
            </a:r>
            <a:r>
              <a:rPr lang="id-ID" sz="1600" dirty="0">
                <a:latin typeface="Arial" pitchFamily="34" charset="0"/>
                <a:cs typeface="Arial" pitchFamily="34" charset="0"/>
              </a:rPr>
              <a:t> Yakni, hadits yang jalur periwayatannya dan penyandarannya sampai kepada Rasulullah SAW.</a:t>
            </a:r>
          </a:p>
          <a:p>
            <a:pPr algn="just"/>
            <a:r>
              <a:rPr lang="id-ID" sz="1600" b="1" dirty="0">
                <a:latin typeface="Arial" pitchFamily="34" charset="0"/>
                <a:cs typeface="Arial" pitchFamily="34" charset="0"/>
              </a:rPr>
              <a:t>Keenam, shahih li-dzatihi.</a:t>
            </a:r>
            <a:r>
              <a:rPr lang="id-ID" sz="1600" dirty="0">
                <a:latin typeface="Arial" pitchFamily="34" charset="0"/>
                <a:cs typeface="Arial" pitchFamily="34" charset="0"/>
              </a:rPr>
              <a:t> Yakni, hadits yang dikualifikasi sebagai sahih bukan karena pertimbangan ragam jalur periwayatannya, melainkan karena secara intrinsik, hadits ini sudah terkategori sahih berdasarkan periwayat-periwayat di dalamnya yang bersifat </a:t>
            </a:r>
            <a:r>
              <a:rPr lang="id-ID" sz="1600" i="1" dirty="0">
                <a:latin typeface="Arial" pitchFamily="34" charset="0"/>
                <a:cs typeface="Arial" pitchFamily="34" charset="0"/>
              </a:rPr>
              <a:t>tsiqat</a:t>
            </a:r>
            <a:r>
              <a:rPr lang="id-ID" sz="1600" dirty="0">
                <a:latin typeface="Arial" pitchFamily="34" charset="0"/>
                <a:cs typeface="Arial" pitchFamily="34" charset="0"/>
              </a:rPr>
              <a:t>.</a:t>
            </a:r>
          </a:p>
          <a:p>
            <a:pPr algn="just"/>
            <a:r>
              <a:rPr lang="id-ID" sz="1600" b="1" dirty="0">
                <a:latin typeface="Arial" pitchFamily="34" charset="0"/>
                <a:cs typeface="Arial" pitchFamily="34" charset="0"/>
              </a:rPr>
              <a:t>Ketujuh, shahih li-ghairihi.</a:t>
            </a:r>
            <a:r>
              <a:rPr lang="id-ID" sz="1600" dirty="0">
                <a:latin typeface="Arial" pitchFamily="34" charset="0"/>
                <a:cs typeface="Arial" pitchFamily="34" charset="0"/>
              </a:rPr>
              <a:t> Yakni, hadits hasan yang diriwayatkan dengan berbagai jalur periwayatan sehingga saling menguatkan dan kemudian menjadi sahih.</a:t>
            </a:r>
          </a:p>
          <a:p>
            <a:pPr algn="just"/>
            <a:r>
              <a:rPr lang="id-ID" sz="1600" b="1" dirty="0">
                <a:latin typeface="Arial" pitchFamily="34" charset="0"/>
                <a:cs typeface="Arial" pitchFamily="34" charset="0"/>
              </a:rPr>
              <a:t>Kedelapan, tadlis.</a:t>
            </a:r>
            <a:r>
              <a:rPr lang="id-ID" sz="1600" dirty="0">
                <a:latin typeface="Arial" pitchFamily="34" charset="0"/>
                <a:cs typeface="Arial" pitchFamily="34" charset="0"/>
              </a:rPr>
              <a:t> Yakni, keahlian yang dimiliki periwayat hadits yang menisbahkan sebuah hadits tidak kepada sumbernya langsung. </a:t>
            </a:r>
          </a:p>
          <a:p>
            <a:pPr algn="just"/>
            <a:r>
              <a:rPr lang="id-ID" sz="1600" b="1" dirty="0">
                <a:latin typeface="Arial" pitchFamily="34" charset="0"/>
                <a:cs typeface="Arial" pitchFamily="34" charset="0"/>
              </a:rPr>
              <a:t>Kedelapan, ushul.</a:t>
            </a:r>
            <a:r>
              <a:rPr lang="id-ID" sz="1600" dirty="0">
                <a:latin typeface="Arial" pitchFamily="34" charset="0"/>
                <a:cs typeface="Arial" pitchFamily="34" charset="0"/>
              </a:rPr>
              <a:t> Yakni, hadits yang diletakkan secara utuh pada awal bab, kemudian disertakan </a:t>
            </a:r>
            <a:r>
              <a:rPr lang="id-ID" sz="1600" i="1" dirty="0">
                <a:latin typeface="Arial" pitchFamily="34" charset="0"/>
                <a:cs typeface="Arial" pitchFamily="34" charset="0"/>
              </a:rPr>
              <a:t>mutaba’ah</a:t>
            </a:r>
            <a:r>
              <a:rPr lang="id-ID" sz="1600" dirty="0">
                <a:latin typeface="Arial" pitchFamily="34" charset="0"/>
                <a:cs typeface="Arial" pitchFamily="34" charset="0"/>
              </a:rPr>
              <a:t>-nya dari jalur periwayatan lain. Menurut beberapa ulama, hadits yang diletakkan dalam ushul ini biasanya diriwayatkan oleh periwayat-periwayat </a:t>
            </a:r>
            <a:r>
              <a:rPr lang="id-ID" sz="1600" i="1" dirty="0">
                <a:latin typeface="Arial" pitchFamily="34" charset="0"/>
                <a:cs typeface="Arial" pitchFamily="34" charset="0"/>
              </a:rPr>
              <a:t>tsiqat</a:t>
            </a:r>
            <a:r>
              <a:rPr lang="id-ID" sz="1600" dirty="0">
                <a:latin typeface="Arial" pitchFamily="34" charset="0"/>
                <a:cs typeface="Arial" pitchFamily="34" charset="0"/>
              </a:rPr>
              <a:t>. </a:t>
            </a:r>
          </a:p>
        </p:txBody>
      </p:sp>
    </p:spTree>
    <p:extLst>
      <p:ext uri="{BB962C8B-B14F-4D97-AF65-F5344CB8AC3E}">
        <p14:creationId xmlns:p14="http://schemas.microsoft.com/office/powerpoint/2010/main" val="1758936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548680"/>
            <a:ext cx="6984776" cy="4524315"/>
          </a:xfrm>
          <a:prstGeom prst="rect">
            <a:avLst/>
          </a:prstGeom>
        </p:spPr>
        <p:txBody>
          <a:bodyPr wrap="square">
            <a:spAutoFit/>
          </a:bodyPr>
          <a:lstStyle/>
          <a:p>
            <a:pPr algn="just"/>
            <a:r>
              <a:rPr lang="id-ID" sz="1600" b="1" dirty="0">
                <a:latin typeface="Arial" pitchFamily="34" charset="0"/>
                <a:cs typeface="Arial" pitchFamily="34" charset="0"/>
              </a:rPr>
              <a:t>Kesembilan, shaduq.</a:t>
            </a:r>
            <a:r>
              <a:rPr lang="id-ID" sz="1600" dirty="0">
                <a:latin typeface="Arial" pitchFamily="34" charset="0"/>
                <a:cs typeface="Arial" pitchFamily="34" charset="0"/>
              </a:rPr>
              <a:t> Yakni, penilaian posisitif yang biasanya disematkan kepada para periwayat hadits yang kualitas ke-</a:t>
            </a:r>
            <a:r>
              <a:rPr lang="id-ID" sz="1600" i="1" dirty="0">
                <a:latin typeface="Arial" pitchFamily="34" charset="0"/>
                <a:cs typeface="Arial" pitchFamily="34" charset="0"/>
              </a:rPr>
              <a:t>dhabith</a:t>
            </a:r>
            <a:r>
              <a:rPr lang="id-ID" sz="1600" dirty="0">
                <a:latin typeface="Arial" pitchFamily="34" charset="0"/>
                <a:cs typeface="Arial" pitchFamily="34" charset="0"/>
              </a:rPr>
              <a:t>-annya kurang, tetapi memiliki ke-</a:t>
            </a:r>
            <a:r>
              <a:rPr lang="id-ID" sz="1600" i="1" dirty="0">
                <a:latin typeface="Arial" pitchFamily="34" charset="0"/>
                <a:cs typeface="Arial" pitchFamily="34" charset="0"/>
              </a:rPr>
              <a:t>adl</a:t>
            </a:r>
            <a:r>
              <a:rPr lang="id-ID" sz="1600" dirty="0">
                <a:latin typeface="Arial" pitchFamily="34" charset="0"/>
                <a:cs typeface="Arial" pitchFamily="34" charset="0"/>
              </a:rPr>
              <a:t>-an yang bagus dan hadisnya dapat diterima. </a:t>
            </a:r>
          </a:p>
          <a:p>
            <a:pPr algn="just"/>
            <a:r>
              <a:rPr lang="id-ID" sz="1600" b="1" dirty="0">
                <a:latin typeface="Arial" pitchFamily="34" charset="0"/>
                <a:cs typeface="Arial" pitchFamily="34" charset="0"/>
              </a:rPr>
              <a:t>Kesepuluh, matruk</a:t>
            </a:r>
            <a:r>
              <a:rPr lang="id-ID" sz="1600" dirty="0">
                <a:latin typeface="Arial" pitchFamily="34" charset="0"/>
                <a:cs typeface="Arial" pitchFamily="34" charset="0"/>
              </a:rPr>
              <a:t>. Yakni, hadits yang diriwayatkan oleh seorang yang tertuduh melakukan kedustaan.</a:t>
            </a:r>
          </a:p>
          <a:p>
            <a:pPr algn="just"/>
            <a:endParaRPr lang="id-ID" sz="1600" dirty="0">
              <a:latin typeface="Arial" pitchFamily="34" charset="0"/>
              <a:cs typeface="Arial" pitchFamily="34" charset="0"/>
            </a:endParaRPr>
          </a:p>
          <a:p>
            <a:pPr algn="just"/>
            <a:r>
              <a:rPr lang="id-ID" sz="1600" dirty="0">
                <a:latin typeface="Arial" pitchFamily="34" charset="0"/>
                <a:cs typeface="Arial" pitchFamily="34" charset="0"/>
              </a:rPr>
              <a:t>Istilah Lain : </a:t>
            </a:r>
          </a:p>
          <a:p>
            <a:pPr algn="just"/>
            <a:r>
              <a:rPr lang="id-ID" sz="1600" b="1" dirty="0">
                <a:latin typeface="Arial" pitchFamily="34" charset="0"/>
                <a:cs typeface="Arial" pitchFamily="34" charset="0"/>
              </a:rPr>
              <a:t>Matan</a:t>
            </a:r>
            <a:r>
              <a:rPr lang="id-ID" sz="1600" dirty="0">
                <a:latin typeface="Arial" pitchFamily="34" charset="0"/>
                <a:cs typeface="Arial" pitchFamily="34" charset="0"/>
              </a:rPr>
              <a:t> adalah istilah khusus untuk menyebut redaksi hadits itu sendiri atau lafadz selain sanad.</a:t>
            </a:r>
          </a:p>
          <a:p>
            <a:pPr algn="just"/>
            <a:r>
              <a:rPr lang="id-ID" sz="1600" b="1" dirty="0">
                <a:latin typeface="Arial" pitchFamily="34" charset="0"/>
                <a:cs typeface="Arial" pitchFamily="34" charset="0"/>
              </a:rPr>
              <a:t>Sanad</a:t>
            </a:r>
            <a:r>
              <a:rPr lang="id-ID" sz="1600" dirty="0">
                <a:latin typeface="Arial" pitchFamily="34" charset="0"/>
                <a:cs typeface="Arial" pitchFamily="34" charset="0"/>
              </a:rPr>
              <a:t> artinya berdasarkan bahasa adalah penopang, pendukung, penyangga. sanad menurut istilah ilmu hadits adalah rangkaian atau silsilah orang yang menyampaikan matan hadits.</a:t>
            </a:r>
          </a:p>
          <a:p>
            <a:pPr algn="just"/>
            <a:r>
              <a:rPr lang="id-ID" sz="1600" b="1" dirty="0">
                <a:latin typeface="Arial" pitchFamily="34" charset="0"/>
                <a:cs typeface="Arial" pitchFamily="34" charset="0"/>
              </a:rPr>
              <a:t>Rawi</a:t>
            </a:r>
            <a:r>
              <a:rPr lang="id-ID" sz="1600" dirty="0">
                <a:latin typeface="Arial" pitchFamily="34" charset="0"/>
                <a:cs typeface="Arial" pitchFamily="34" charset="0"/>
              </a:rPr>
              <a:t> adalah setiap individu yang meriwayatkan hadits langsung dari nabi Muhammad, sahabat, atau tabi'in.</a:t>
            </a:r>
          </a:p>
          <a:p>
            <a:pPr algn="just"/>
            <a:endParaRPr lang="id-ID" sz="1600" dirty="0">
              <a:latin typeface="Arial" pitchFamily="34" charset="0"/>
              <a:cs typeface="Arial" pitchFamily="34" charset="0"/>
            </a:endParaRPr>
          </a:p>
          <a:p>
            <a:pPr algn="just"/>
            <a:endParaRPr lang="id-ID" sz="1600" dirty="0">
              <a:latin typeface="Arial" pitchFamily="34" charset="0"/>
              <a:cs typeface="Arial" pitchFamily="34" charset="0"/>
            </a:endParaRPr>
          </a:p>
          <a:p>
            <a:pPr algn="just"/>
            <a:r>
              <a:rPr lang="id-ID" sz="1600" dirty="0">
                <a:latin typeface="Arial" pitchFamily="34" charset="0"/>
                <a:cs typeface="Arial" pitchFamily="34" charset="0"/>
              </a:rPr>
              <a:t/>
            </a:r>
            <a:br>
              <a:rPr lang="id-ID" sz="1600" dirty="0">
                <a:latin typeface="Arial" pitchFamily="34" charset="0"/>
                <a:cs typeface="Arial" pitchFamily="34" charset="0"/>
              </a:rPr>
            </a:br>
            <a:endParaRPr lang="id-ID" sz="1600" dirty="0">
              <a:latin typeface="Arial" pitchFamily="34" charset="0"/>
              <a:cs typeface="Arial" pitchFamily="34" charset="0"/>
            </a:endParaRPr>
          </a:p>
        </p:txBody>
      </p:sp>
    </p:spTree>
    <p:extLst>
      <p:ext uri="{BB962C8B-B14F-4D97-AF65-F5344CB8AC3E}">
        <p14:creationId xmlns:p14="http://schemas.microsoft.com/office/powerpoint/2010/main" val="1739328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7761937" cy="562074"/>
          </a:xfrm>
        </p:spPr>
        <p:txBody>
          <a:bodyPr>
            <a:normAutofit/>
          </a:bodyPr>
          <a:lstStyle/>
          <a:p>
            <a:pPr algn="l"/>
            <a:r>
              <a:rPr lang="id-ID" sz="2000" dirty="0">
                <a:solidFill>
                  <a:schemeClr val="tx1"/>
                </a:solidFill>
                <a:latin typeface="Arial" pitchFamily="34" charset="0"/>
                <a:cs typeface="Arial" pitchFamily="34" charset="0"/>
              </a:rPr>
              <a:t>Perawi Hadits, Banyak sekali para perawi hadits diantaranya : </a:t>
            </a:r>
          </a:p>
        </p:txBody>
      </p:sp>
      <p:sp>
        <p:nvSpPr>
          <p:cNvPr id="3" name="Title 1"/>
          <p:cNvSpPr txBox="1">
            <a:spLocks/>
          </p:cNvSpPr>
          <p:nvPr/>
        </p:nvSpPr>
        <p:spPr>
          <a:xfrm>
            <a:off x="1187624" y="692696"/>
            <a:ext cx="6264696" cy="19442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id-ID" sz="1600" b="1" dirty="0">
                <a:latin typeface="Arial" pitchFamily="34" charset="0"/>
                <a:cs typeface="Arial" pitchFamily="34" charset="0"/>
              </a:rPr>
              <a:t>Perawi Hadits dari para shahabat  :</a:t>
            </a:r>
          </a:p>
          <a:p>
            <a:pPr marL="342900" indent="-342900" algn="just">
              <a:buAutoNum type="arabicPeriod"/>
            </a:pPr>
            <a:r>
              <a:rPr lang="id-ID" sz="1600" dirty="0">
                <a:latin typeface="Arial" pitchFamily="34" charset="0"/>
                <a:cs typeface="Arial" pitchFamily="34" charset="0"/>
              </a:rPr>
              <a:t>Abu Hurairah RA 5374 Hadits</a:t>
            </a:r>
          </a:p>
          <a:p>
            <a:pPr marL="342900" indent="-342900" algn="just">
              <a:buAutoNum type="arabicPeriod"/>
            </a:pPr>
            <a:r>
              <a:rPr lang="id-ID" sz="1600" dirty="0">
                <a:latin typeface="Arial" pitchFamily="34" charset="0"/>
                <a:cs typeface="Arial" pitchFamily="34" charset="0"/>
              </a:rPr>
              <a:t>Abdullah Bin Umar RA 2630 Hadits</a:t>
            </a:r>
          </a:p>
          <a:p>
            <a:pPr marL="342900" indent="-342900" algn="just">
              <a:buAutoNum type="arabicPeriod"/>
            </a:pPr>
            <a:r>
              <a:rPr lang="id-ID" sz="1600" dirty="0">
                <a:latin typeface="Arial" pitchFamily="34" charset="0"/>
                <a:cs typeface="Arial" pitchFamily="34" charset="0"/>
              </a:rPr>
              <a:t>Anas bin Malik 2286 Hadits</a:t>
            </a:r>
          </a:p>
          <a:p>
            <a:pPr marL="342900" indent="-342900" algn="just">
              <a:buAutoNum type="arabicPeriod"/>
            </a:pPr>
            <a:r>
              <a:rPr lang="id-ID" sz="1600" dirty="0">
                <a:latin typeface="Arial" pitchFamily="34" charset="0"/>
                <a:cs typeface="Arial" pitchFamily="34" charset="0"/>
              </a:rPr>
              <a:t>Aisyah Binti Abu Bakar 2210 Hadits</a:t>
            </a:r>
          </a:p>
          <a:p>
            <a:pPr marL="342900" indent="-342900" algn="just">
              <a:buAutoNum type="arabicPeriod"/>
            </a:pPr>
            <a:r>
              <a:rPr lang="id-ID" sz="1600" dirty="0">
                <a:latin typeface="Arial" pitchFamily="34" charset="0"/>
                <a:cs typeface="Arial" pitchFamily="34" charset="0"/>
              </a:rPr>
              <a:t>Abdullah bin Abbas 1660 Hadits</a:t>
            </a:r>
          </a:p>
          <a:p>
            <a:pPr marL="342900" indent="-342900" algn="just">
              <a:buAutoNum type="arabicPeriod"/>
            </a:pPr>
            <a:r>
              <a:rPr lang="id-ID" sz="1600" dirty="0">
                <a:latin typeface="Arial" pitchFamily="34" charset="0"/>
                <a:cs typeface="Arial" pitchFamily="34" charset="0"/>
              </a:rPr>
              <a:t>Jabir bin Abdillah 1540 Hadits</a:t>
            </a:r>
          </a:p>
          <a:p>
            <a:pPr marL="342900" indent="-342900" algn="just">
              <a:buAutoNum type="arabicPeriod"/>
            </a:pPr>
            <a:r>
              <a:rPr lang="id-ID" sz="1600" dirty="0">
                <a:latin typeface="Arial" pitchFamily="34" charset="0"/>
                <a:cs typeface="Arial" pitchFamily="34" charset="0"/>
              </a:rPr>
              <a:t>Abu Sa’id Al Hudri 1170 Hadits</a:t>
            </a:r>
          </a:p>
        </p:txBody>
      </p:sp>
      <p:sp>
        <p:nvSpPr>
          <p:cNvPr id="4" name="Title 1"/>
          <p:cNvSpPr txBox="1">
            <a:spLocks/>
          </p:cNvSpPr>
          <p:nvPr/>
        </p:nvSpPr>
        <p:spPr>
          <a:xfrm>
            <a:off x="1187624" y="2796381"/>
            <a:ext cx="6264696" cy="19442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d-ID" sz="1600" b="1" dirty="0">
                <a:latin typeface="Arial" pitchFamily="34" charset="0"/>
                <a:cs typeface="Arial" pitchFamily="34" charset="0"/>
              </a:rPr>
              <a:t>Perawi Hadits dari para Tabi’in :</a:t>
            </a:r>
          </a:p>
          <a:p>
            <a:pPr algn="l" fontAlgn="base"/>
            <a:r>
              <a:rPr lang="id-ID" sz="1600" dirty="0"/>
              <a:t>1. SA'ID BIN MUSAYYAB</a:t>
            </a:r>
          </a:p>
          <a:p>
            <a:pPr algn="l" fontAlgn="base"/>
            <a:r>
              <a:rPr lang="id-ID" sz="1600" dirty="0"/>
              <a:t>2. URWAH BIN ZUBAIR</a:t>
            </a:r>
          </a:p>
          <a:p>
            <a:pPr algn="l" fontAlgn="base"/>
            <a:r>
              <a:rPr lang="id-ID" sz="1600" dirty="0"/>
              <a:t>3. NAFI' AL MADANI</a:t>
            </a:r>
          </a:p>
          <a:p>
            <a:pPr algn="l" fontAlgn="base"/>
            <a:r>
              <a:rPr lang="id-ID" sz="1600" dirty="0"/>
              <a:t>4. HASAN AL BASHRI</a:t>
            </a:r>
          </a:p>
          <a:p>
            <a:pPr algn="l" fontAlgn="base"/>
            <a:r>
              <a:rPr lang="id-ID" sz="1600" dirty="0"/>
              <a:t>5. MUHAMMAD IBNU SIRIN</a:t>
            </a:r>
          </a:p>
          <a:p>
            <a:pPr algn="l" fontAlgn="base"/>
            <a:r>
              <a:rPr lang="id-ID" sz="1600" dirty="0"/>
              <a:t>6. MUHAMMAD IBNU SYIHAB AZ ZUHRI</a:t>
            </a:r>
          </a:p>
          <a:p>
            <a:pPr algn="l" fontAlgn="base"/>
            <a:endParaRPr lang="id-ID" sz="1600" dirty="0">
              <a:latin typeface="Arial" pitchFamily="34" charset="0"/>
              <a:cs typeface="Arial" pitchFamily="34" charset="0"/>
            </a:endParaRPr>
          </a:p>
        </p:txBody>
      </p:sp>
      <p:sp>
        <p:nvSpPr>
          <p:cNvPr id="5" name="Title 1"/>
          <p:cNvSpPr txBox="1">
            <a:spLocks/>
          </p:cNvSpPr>
          <p:nvPr/>
        </p:nvSpPr>
        <p:spPr>
          <a:xfrm>
            <a:off x="1187623" y="4622613"/>
            <a:ext cx="6912769" cy="194421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r>
              <a:rPr lang="id-ID" sz="1600" b="1" dirty="0">
                <a:latin typeface="Arial" pitchFamily="34" charset="0"/>
                <a:cs typeface="Arial" pitchFamily="34" charset="0"/>
              </a:rPr>
              <a:t>Imam Hadits dari ulama </a:t>
            </a:r>
          </a:p>
          <a:p>
            <a:pPr algn="l" fontAlgn="base"/>
            <a:r>
              <a:rPr lang="id-ID" sz="1600" dirty="0"/>
              <a:t>1. </a:t>
            </a:r>
            <a:r>
              <a:rPr lang="pt-BR" sz="1600" dirty="0"/>
              <a:t>IMAM BUKHARI (194-256 H/ 773-835 M)</a:t>
            </a:r>
            <a:r>
              <a:rPr lang="id-ID" sz="1600" dirty="0"/>
              <a:t> 600.000 Hadits, Kitab Shohih Bukhori</a:t>
            </a:r>
          </a:p>
          <a:p>
            <a:pPr algn="l" fontAlgn="base"/>
            <a:r>
              <a:rPr lang="id-ID" sz="1600" dirty="0"/>
              <a:t>2. </a:t>
            </a:r>
            <a:r>
              <a:rPr lang="pt-BR" sz="1600" dirty="0"/>
              <a:t>IMAM MUSLIM (204-261 H/ 783-840 M)</a:t>
            </a:r>
            <a:r>
              <a:rPr lang="id-ID" sz="1600" dirty="0"/>
              <a:t> Kitab Shohih Muslim</a:t>
            </a:r>
            <a:endParaRPr lang="pt-BR" sz="1600" dirty="0"/>
          </a:p>
          <a:p>
            <a:pPr algn="l" fontAlgn="base"/>
            <a:r>
              <a:rPr lang="id-ID" sz="1600" dirty="0"/>
              <a:t>3. </a:t>
            </a:r>
            <a:r>
              <a:rPr lang="pt-BR" sz="1600" dirty="0"/>
              <a:t>IMAM ABU DAWUD (202-275 H/ 817-889 M)</a:t>
            </a:r>
            <a:r>
              <a:rPr lang="id-ID" sz="1600" dirty="0"/>
              <a:t> Sunan Abu Dawud</a:t>
            </a:r>
            <a:endParaRPr lang="pt-BR" sz="1600" dirty="0"/>
          </a:p>
          <a:p>
            <a:pPr algn="l" fontAlgn="base"/>
            <a:r>
              <a:rPr lang="id-ID" sz="1600" dirty="0"/>
              <a:t>4. IMAM AT-TIRMIDZI (209-279 H/ 824-892 M) Kitab Sunan Tirmidzi</a:t>
            </a:r>
          </a:p>
          <a:p>
            <a:pPr algn="l" fontAlgn="base"/>
            <a:r>
              <a:rPr lang="id-ID" sz="1600" dirty="0"/>
              <a:t>5. </a:t>
            </a:r>
            <a:r>
              <a:rPr lang="pt-BR" sz="1600" dirty="0"/>
              <a:t>IMAM AN-NASA’I (215-303 H/ 830-915 M)</a:t>
            </a:r>
            <a:r>
              <a:rPr lang="id-ID" sz="1600" dirty="0"/>
              <a:t> Kitab Sunan Nasa’i</a:t>
            </a:r>
            <a:endParaRPr lang="pt-BR" sz="1600" dirty="0"/>
          </a:p>
          <a:p>
            <a:pPr algn="l" fontAlgn="base"/>
            <a:r>
              <a:rPr lang="id-ID" sz="1600" dirty="0"/>
              <a:t>6. </a:t>
            </a:r>
            <a:r>
              <a:rPr lang="pt-BR" sz="1600" dirty="0"/>
              <a:t>IMAM IBNU MAJAH (209-273 H/ 824-887 M)</a:t>
            </a:r>
            <a:r>
              <a:rPr lang="id-ID" sz="1600" dirty="0"/>
              <a:t> Kitab Sunan Ibnu Majah</a:t>
            </a:r>
            <a:endParaRPr lang="pt-BR" sz="1600" dirty="0"/>
          </a:p>
          <a:p>
            <a:pPr algn="l" fontAlgn="base"/>
            <a:r>
              <a:rPr lang="id-ID" sz="1600" dirty="0"/>
              <a:t>7. </a:t>
            </a:r>
            <a:r>
              <a:rPr lang="pt-BR" sz="1600" dirty="0"/>
              <a:t>IMAM AHMAD (164-241 H/ 780-855 M)</a:t>
            </a:r>
            <a:r>
              <a:rPr lang="id-ID" sz="1600" dirty="0"/>
              <a:t> Kitab Sunan Ahmad</a:t>
            </a:r>
            <a:endParaRPr lang="id-ID" sz="1600" dirty="0">
              <a:latin typeface="Arial" pitchFamily="34" charset="0"/>
              <a:cs typeface="Arial" pitchFamily="34" charset="0"/>
            </a:endParaRPr>
          </a:p>
        </p:txBody>
      </p:sp>
    </p:spTree>
    <p:extLst>
      <p:ext uri="{BB962C8B-B14F-4D97-AF65-F5344CB8AC3E}">
        <p14:creationId xmlns:p14="http://schemas.microsoft.com/office/powerpoint/2010/main" val="2676655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08032" y="1916832"/>
            <a:ext cx="7761937" cy="136815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8000" dirty="0">
                <a:latin typeface="Algerian" pitchFamily="82" charset="0"/>
                <a:cs typeface="Arial" pitchFamily="34" charset="0"/>
              </a:rPr>
              <a:t>Selesai....</a:t>
            </a:r>
          </a:p>
        </p:txBody>
      </p:sp>
    </p:spTree>
    <p:extLst>
      <p:ext uri="{BB962C8B-B14F-4D97-AF65-F5344CB8AC3E}">
        <p14:creationId xmlns:p14="http://schemas.microsoft.com/office/powerpoint/2010/main" val="230110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3798" y="260648"/>
            <a:ext cx="7428124" cy="6001643"/>
          </a:xfrm>
          <a:prstGeom prst="rect">
            <a:avLst/>
          </a:prstGeom>
        </p:spPr>
        <p:txBody>
          <a:bodyPr wrap="square">
            <a:spAutoFit/>
          </a:bodyPr>
          <a:lstStyle/>
          <a:p>
            <a:pPr algn="just"/>
            <a:r>
              <a:rPr lang="id-ID" sz="1600" b="1" dirty="0">
                <a:latin typeface="Arial" pitchFamily="34" charset="0"/>
                <a:cs typeface="Arial" pitchFamily="34" charset="0"/>
              </a:rPr>
              <a:t>Penjelas :</a:t>
            </a:r>
          </a:p>
          <a:p>
            <a:pPr algn="just"/>
            <a:r>
              <a:rPr lang="id-ID" sz="1600" b="1" dirty="0">
                <a:latin typeface="Arial" pitchFamily="34" charset="0"/>
                <a:cs typeface="Arial" pitchFamily="34" charset="0"/>
              </a:rPr>
              <a:t>Hadist mutawatir </a:t>
            </a:r>
            <a:r>
              <a:rPr lang="id-ID" sz="1600" dirty="0">
                <a:latin typeface="Arial" pitchFamily="34" charset="0"/>
                <a:cs typeface="Arial" pitchFamily="34" charset="0"/>
              </a:rPr>
              <a:t>adalah hadist yang diriwayatkan oleh sekelompok orang dari beberapa sanad. Dan juga tidak terdapat kemungkinan bahwa mereka semua sepakat untuk berdusta mengenai hal terebut. Jadi hadist mutawatir memiliki beberapa sanad dan jumlah penutur pada tiap lapisan generasi (thaqabah) berimbang. Para ulama berbeda pendapat mengenai jumlah sanad minimum hadist mutawatir. Sebagian menetapkan 20 dan 40 orang pada tiap lapisan sanad. </a:t>
            </a:r>
          </a:p>
          <a:p>
            <a:pPr algn="just"/>
            <a:r>
              <a:rPr lang="id-ID" sz="1600" dirty="0">
                <a:latin typeface="Arial" pitchFamily="34" charset="0"/>
                <a:cs typeface="Arial" pitchFamily="34" charset="0"/>
              </a:rPr>
              <a:t>Hadist mutawatir dapat dibedakan menjadi 2 macam-macam hadist, yakni:</a:t>
            </a:r>
          </a:p>
          <a:p>
            <a:pPr algn="just"/>
            <a:r>
              <a:rPr lang="id-ID" sz="1600" dirty="0">
                <a:latin typeface="Arial" pitchFamily="34" charset="0"/>
                <a:cs typeface="Arial" pitchFamily="34" charset="0"/>
              </a:rPr>
              <a:t>a. Mutawatir lafzhy, yang merupakan lafaz redaksional sama pada tiap riwayat.</a:t>
            </a:r>
          </a:p>
          <a:p>
            <a:pPr algn="just"/>
            <a:r>
              <a:rPr lang="id-ID" sz="1600" dirty="0">
                <a:latin typeface="Arial" pitchFamily="34" charset="0"/>
                <a:cs typeface="Arial" pitchFamily="34" charset="0"/>
              </a:rPr>
              <a:t>b. Mutawatir  Ma’nawy, yang dimana pada redaksional terdapat perbedaan namun makna    sama pada tiap riwayat.</a:t>
            </a:r>
          </a:p>
          <a:p>
            <a:pPr algn="just"/>
            <a:endParaRPr lang="id-ID" sz="1600" b="1" dirty="0">
              <a:latin typeface="Arial" pitchFamily="34" charset="0"/>
              <a:cs typeface="Arial" pitchFamily="34" charset="0"/>
            </a:endParaRPr>
          </a:p>
          <a:p>
            <a:pPr algn="just"/>
            <a:r>
              <a:rPr lang="id-ID" sz="1600" b="1" dirty="0">
                <a:latin typeface="Arial" pitchFamily="34" charset="0"/>
                <a:cs typeface="Arial" pitchFamily="34" charset="0"/>
              </a:rPr>
              <a:t>Hadist Ahad</a:t>
            </a:r>
            <a:endParaRPr lang="id-ID" sz="1600" dirty="0">
              <a:latin typeface="Arial" pitchFamily="34" charset="0"/>
              <a:cs typeface="Arial" pitchFamily="34" charset="0"/>
            </a:endParaRPr>
          </a:p>
          <a:p>
            <a:pPr algn="just"/>
            <a:r>
              <a:rPr lang="id-ID" sz="1600" dirty="0">
                <a:latin typeface="Arial" pitchFamily="34" charset="0"/>
                <a:cs typeface="Arial" pitchFamily="34" charset="0"/>
              </a:rPr>
              <a:t>Hadist ahad adalah hadist yang diriwayatkan oleh sekelompok orang namun tidak mencapai tingkatan mutawatir. Hadist ahad dibedakan menjadi tiga macam-macam hadist, antara lain:</a:t>
            </a:r>
          </a:p>
          <a:p>
            <a:pPr algn="just"/>
            <a:r>
              <a:rPr lang="id-ID" sz="1600" dirty="0">
                <a:latin typeface="Arial" pitchFamily="34" charset="0"/>
                <a:cs typeface="Arial" pitchFamily="34" charset="0"/>
              </a:rPr>
              <a:t>a. Gharib: bila hanya terdapat satu jalur sanad. Pada salah satu lapisan terdapat hanya satu penutur, meski pada lapisan lain mungkin terdapat banyak penutur.</a:t>
            </a:r>
          </a:p>
          <a:p>
            <a:pPr algn="just"/>
            <a:r>
              <a:rPr lang="id-ID" sz="1600" dirty="0">
                <a:latin typeface="Arial" pitchFamily="34" charset="0"/>
                <a:cs typeface="Arial" pitchFamily="34" charset="0"/>
              </a:rPr>
              <a:t>b.  Aziz: Bila terdapat dua jalur sanad. Dua penutur pada salah satu lapisan, pada lapisan lain lebih banyak.</a:t>
            </a:r>
          </a:p>
          <a:p>
            <a:pPr algn="just"/>
            <a:r>
              <a:rPr lang="id-ID" sz="1600" dirty="0">
                <a:latin typeface="Arial" pitchFamily="34" charset="0"/>
                <a:cs typeface="Arial" pitchFamily="34" charset="0"/>
              </a:rPr>
              <a:t>c. Masyhur: Bila terdapat lebih dari dua jalur sanad. tiga atau lebih penutur pada salah satu lapisan, dan pada lapisan lain lebih banyak. Namun, tidak mencapai derajat mutawatir. Dinamai juga hadits mustafidl.</a:t>
            </a:r>
          </a:p>
        </p:txBody>
      </p:sp>
    </p:spTree>
    <p:extLst>
      <p:ext uri="{BB962C8B-B14F-4D97-AF65-F5344CB8AC3E}">
        <p14:creationId xmlns:p14="http://schemas.microsoft.com/office/powerpoint/2010/main" val="823405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620688"/>
            <a:ext cx="7128792" cy="4524315"/>
          </a:xfrm>
          <a:prstGeom prst="rect">
            <a:avLst/>
          </a:prstGeom>
        </p:spPr>
        <p:txBody>
          <a:bodyPr wrap="square">
            <a:spAutoFit/>
          </a:bodyPr>
          <a:lstStyle/>
          <a:p>
            <a:pPr algn="just"/>
            <a:r>
              <a:rPr lang="id-ID" b="1" dirty="0"/>
              <a:t>Katagori Hadits / Assunnah</a:t>
            </a:r>
          </a:p>
          <a:p>
            <a:pPr algn="just"/>
            <a:r>
              <a:rPr lang="id-ID" b="1" dirty="0"/>
              <a:t>1. Hadits Sahih</a:t>
            </a:r>
            <a:endParaRPr lang="id-ID" dirty="0"/>
          </a:p>
          <a:p>
            <a:pPr algn="just"/>
            <a:r>
              <a:rPr lang="id-ID" dirty="0"/>
              <a:t>Macam-macam hadist adalah hadist Sahih. Hadits Sahih adalah tingkatan tertinggi penerimaan pada suatu hadits. Hadits sahih memenuhi persyaratan sebagai berikut:</a:t>
            </a:r>
          </a:p>
          <a:p>
            <a:pPr algn="just"/>
            <a:r>
              <a:rPr lang="id-ID" dirty="0"/>
              <a:t>a.    Sanadnya bersambung. Sanad ialah rantai periwayat hadits.</a:t>
            </a:r>
          </a:p>
          <a:p>
            <a:pPr algn="just"/>
            <a:r>
              <a:rPr lang="id-ID" dirty="0"/>
              <a:t>b.    Diriwayatkan oleh para penutur atau rawi yang adil, memiliki sifat istiqomah, berakhlak baik, tidak fasik, terjaga muruah(kehormatan)-nya, dan kuat ingatannya. Rawi adalah masing-masing orang yang menyampaikan hadits tersebut (contoh: Bukhari, Musaddad, Yahya, Syu'bah, Qatadah dan Anas).</a:t>
            </a:r>
          </a:p>
          <a:p>
            <a:pPr algn="just"/>
            <a:r>
              <a:rPr lang="id-ID" dirty="0"/>
              <a:t>c.    Pada saat menerima hadits, masing-masing rawi telah cukup umur (baligh) dan beragama Islam.</a:t>
            </a:r>
          </a:p>
          <a:p>
            <a:pPr algn="just"/>
            <a:r>
              <a:rPr lang="id-ID" dirty="0"/>
              <a:t>d.    Matannya tidak bertentangan serta tidak ada sebab tersembunyi atau tidak nyata yang mencacatkan hadist.</a:t>
            </a:r>
          </a:p>
          <a:p>
            <a:pPr algn="just"/>
            <a:endParaRPr lang="id-ID" dirty="0"/>
          </a:p>
        </p:txBody>
      </p:sp>
    </p:spTree>
    <p:extLst>
      <p:ext uri="{BB962C8B-B14F-4D97-AF65-F5344CB8AC3E}">
        <p14:creationId xmlns:p14="http://schemas.microsoft.com/office/powerpoint/2010/main" val="1481585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474345"/>
            <a:ext cx="7128792" cy="3970318"/>
          </a:xfrm>
          <a:prstGeom prst="rect">
            <a:avLst/>
          </a:prstGeom>
        </p:spPr>
        <p:txBody>
          <a:bodyPr wrap="square">
            <a:spAutoFit/>
          </a:bodyPr>
          <a:lstStyle/>
          <a:p>
            <a:pPr algn="just"/>
            <a:r>
              <a:rPr lang="id-ID" b="1" dirty="0"/>
              <a:t>2. Hadist Hasan</a:t>
            </a:r>
            <a:endParaRPr lang="id-ID" dirty="0"/>
          </a:p>
          <a:p>
            <a:pPr algn="just"/>
            <a:r>
              <a:rPr lang="id-ID" dirty="0"/>
              <a:t>Macam-macam hadist yang lainnya adalah hadist Hasan. Jika hadist yang tersebut sanadnya bersambung, tetapi ada sedikit kelemahan pada rawi-rawinya. Misalnya diriwayatkan oleh rawi yang adil namun tidak sempurna ingatannya. Namun matanya tidak syadz atau cacat.</a:t>
            </a:r>
          </a:p>
          <a:p>
            <a:pPr algn="just"/>
            <a:r>
              <a:rPr lang="id-ID" b="1" dirty="0"/>
              <a:t>3. Hadist Dhaif</a:t>
            </a:r>
            <a:endParaRPr lang="id-ID" dirty="0"/>
          </a:p>
          <a:p>
            <a:pPr algn="just"/>
            <a:r>
              <a:rPr lang="id-ID" dirty="0"/>
              <a:t>Macam-macam hadist yang lainnya adalah hadist Dhaif. Hadist Dhaif adalah hadist yang sanadnya tidak bersambung (dapat berupa hadits mauquf, maqthu’, mursal, mu’allaq, mudallas, munqathi’ atau mu’dlal), atau diriwayatkan oleh orang yang tidak adil atau tidak kuat ingatannya, atau mengandung kejanggalan atau cacat.</a:t>
            </a:r>
          </a:p>
          <a:p>
            <a:pPr algn="just"/>
            <a:r>
              <a:rPr lang="id-ID" b="1" dirty="0"/>
              <a:t>4. Hadist Maudlu’</a:t>
            </a:r>
            <a:endParaRPr lang="id-ID" dirty="0"/>
          </a:p>
          <a:p>
            <a:pPr algn="just"/>
            <a:r>
              <a:rPr lang="id-ID" dirty="0"/>
              <a:t>Bila hadist dicurigai palsu atau buatan karena dalam rantai sanadnya dijumpai penutur yang dikenal sebagai pendusta.</a:t>
            </a:r>
          </a:p>
        </p:txBody>
      </p:sp>
    </p:spTree>
    <p:extLst>
      <p:ext uri="{BB962C8B-B14F-4D97-AF65-F5344CB8AC3E}">
        <p14:creationId xmlns:p14="http://schemas.microsoft.com/office/powerpoint/2010/main" val="3973551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4345"/>
            <a:ext cx="7704856" cy="5909310"/>
          </a:xfrm>
          <a:prstGeom prst="rect">
            <a:avLst/>
          </a:prstGeom>
        </p:spPr>
        <p:txBody>
          <a:bodyPr wrap="square">
            <a:spAutoFit/>
          </a:bodyPr>
          <a:lstStyle/>
          <a:p>
            <a:pPr algn="just"/>
            <a:r>
              <a:rPr lang="id-ID" b="1" dirty="0">
                <a:latin typeface="Arial" panose="020B0604020202020204" pitchFamily="34" charset="0"/>
                <a:cs typeface="Arial" panose="020B0604020202020204" pitchFamily="34" charset="0"/>
              </a:rPr>
              <a:t>5. Hadist Marfu’</a:t>
            </a:r>
            <a:endParaRPr lang="id-ID" dirty="0">
              <a:latin typeface="Arial" panose="020B0604020202020204" pitchFamily="34" charset="0"/>
              <a:cs typeface="Arial" panose="020B0604020202020204" pitchFamily="34" charset="0"/>
            </a:endParaRPr>
          </a:p>
          <a:p>
            <a:pPr algn="just"/>
            <a:r>
              <a:rPr lang="id-ID" dirty="0">
                <a:latin typeface="Arial" panose="020B0604020202020204" pitchFamily="34" charset="0"/>
                <a:cs typeface="Arial" panose="020B0604020202020204" pitchFamily="34" charset="0"/>
              </a:rPr>
              <a:t>Hadist Marfu’ adalah hadist yang sanadnya berujung langsung pada Nabi Muhammad SAW.</a:t>
            </a:r>
          </a:p>
          <a:p>
            <a:pPr algn="just"/>
            <a:r>
              <a:rPr lang="id-ID" b="1" dirty="0">
                <a:latin typeface="Arial" panose="020B0604020202020204" pitchFamily="34" charset="0"/>
                <a:cs typeface="Arial" panose="020B0604020202020204" pitchFamily="34" charset="0"/>
              </a:rPr>
              <a:t>6. Hadist Mauquf</a:t>
            </a:r>
            <a:endParaRPr lang="id-ID" dirty="0">
              <a:latin typeface="Arial" panose="020B0604020202020204" pitchFamily="34" charset="0"/>
              <a:cs typeface="Arial" panose="020B0604020202020204" pitchFamily="34" charset="0"/>
            </a:endParaRPr>
          </a:p>
          <a:p>
            <a:pPr algn="just"/>
            <a:r>
              <a:rPr lang="id-ID" dirty="0">
                <a:latin typeface="Arial" panose="020B0604020202020204" pitchFamily="34" charset="0"/>
                <a:cs typeface="Arial" panose="020B0604020202020204" pitchFamily="34" charset="0"/>
              </a:rPr>
              <a:t>Hadist Mauquf adalah hadist yang sanadnya terhenti pada para sahabat Nabi tanpa ada tanda-tanda baik secara perkataan maupun perbuatan yang menunjukkan derajat marfu. Sebagai contoh, Al Bukhari dalam kitab Al-Fara'id (hukum waris) menyampaikan bahwa Abu Bakar, Ibnu Abbas dan Ibnu Al-Zubair mengatakan:</a:t>
            </a:r>
          </a:p>
          <a:p>
            <a:pPr algn="just"/>
            <a:r>
              <a:rPr lang="id-ID" dirty="0">
                <a:latin typeface="Arial" panose="020B0604020202020204" pitchFamily="34" charset="0"/>
                <a:cs typeface="Arial" panose="020B0604020202020204" pitchFamily="34" charset="0"/>
              </a:rPr>
              <a:t>"Kakek adalah (diperlakukan seperti) ayah". Dan dalam pernyataan contoh itu tidak memiliki kejelasan, apakah berasal dari Nabi atau sekadar pendapat para sahabat. Akan tetapi jika ekspresi yang digunakan sahabat adalah seperti "Kami diperintahkan..", "Kami dilarang untuk...", "Kami terbiasa... jika sedang bersama Rasulullah", maka derajat hadist tersebut tidak lagi mauquf melainkan setara dengan marfu'</a:t>
            </a:r>
          </a:p>
          <a:p>
            <a:pPr algn="just"/>
            <a:r>
              <a:rPr lang="id-ID" b="1" dirty="0">
                <a:latin typeface="Arial" panose="020B0604020202020204" pitchFamily="34" charset="0"/>
                <a:cs typeface="Arial" panose="020B0604020202020204" pitchFamily="34" charset="0"/>
              </a:rPr>
              <a:t>7. Hadist Maqthu’</a:t>
            </a:r>
            <a:endParaRPr lang="id-ID" dirty="0">
              <a:latin typeface="Arial" panose="020B0604020202020204" pitchFamily="34" charset="0"/>
              <a:cs typeface="Arial" panose="020B0604020202020204" pitchFamily="34" charset="0"/>
            </a:endParaRPr>
          </a:p>
          <a:p>
            <a:pPr algn="just"/>
            <a:r>
              <a:rPr lang="id-ID" dirty="0">
                <a:latin typeface="Arial" panose="020B0604020202020204" pitchFamily="34" charset="0"/>
                <a:cs typeface="Arial" panose="020B0604020202020204" pitchFamily="34" charset="0"/>
              </a:rPr>
              <a:t>Hadist Maqthu’ diartikan sebagai hadist yang sanadnya berujung pada para tabi'in (penerus) atau sebawahnya. Contoh hadist ini adalah:</a:t>
            </a:r>
          </a:p>
          <a:p>
            <a:pPr algn="just"/>
            <a:r>
              <a:rPr lang="id-ID" dirty="0">
                <a:latin typeface="Arial" panose="020B0604020202020204" pitchFamily="34" charset="0"/>
                <a:cs typeface="Arial" panose="020B0604020202020204" pitchFamily="34" charset="0"/>
              </a:rPr>
              <a:t>Imam Muslim meriwayatkan dalam pembukaan sahihnya bahwa Ibnu Sirin mengatakan: "Pengetahuan ini (hadits) adalah agama, maka berhati-hatilah kamu darimana kamu mengambil agamamu".</a:t>
            </a:r>
          </a:p>
        </p:txBody>
      </p:sp>
    </p:spTree>
    <p:extLst>
      <p:ext uri="{BB962C8B-B14F-4D97-AF65-F5344CB8AC3E}">
        <p14:creationId xmlns:p14="http://schemas.microsoft.com/office/powerpoint/2010/main" val="277569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332656"/>
            <a:ext cx="6120680" cy="936103"/>
          </a:xfrm>
        </p:spPr>
        <p:txBody>
          <a:bodyPr>
            <a:normAutofit fontScale="90000"/>
          </a:bodyPr>
          <a:lstStyle/>
          <a:p>
            <a:pPr algn="ctr"/>
            <a:r>
              <a:rPr lang="id-ID" sz="2000" dirty="0">
                <a:solidFill>
                  <a:schemeClr val="tx1"/>
                </a:solidFill>
                <a:latin typeface="Arial Black" pitchFamily="34" charset="0"/>
              </a:rPr>
              <a:t>Sumber </a:t>
            </a:r>
            <a:r>
              <a:rPr lang="en-US" sz="2000" dirty="0">
                <a:solidFill>
                  <a:schemeClr val="tx1"/>
                </a:solidFill>
                <a:latin typeface="Arial Black" pitchFamily="34" charset="0"/>
              </a:rPr>
              <a:t>Hukum</a:t>
            </a:r>
            <a:r>
              <a:rPr lang="id-ID" sz="2000" dirty="0">
                <a:solidFill>
                  <a:schemeClr val="tx1"/>
                </a:solidFill>
                <a:latin typeface="Arial Black" pitchFamily="34" charset="0"/>
              </a:rPr>
              <a:t> Islam ke 2 (Assunnah)</a:t>
            </a:r>
            <a:br>
              <a:rPr lang="id-ID" sz="2000" dirty="0">
                <a:solidFill>
                  <a:schemeClr val="tx1"/>
                </a:solidFill>
                <a:latin typeface="Arial Black" pitchFamily="34" charset="0"/>
              </a:rPr>
            </a:br>
            <a:r>
              <a:rPr lang="id-ID" sz="2000" dirty="0">
                <a:solidFill>
                  <a:schemeClr val="tx1"/>
                </a:solidFill>
                <a:latin typeface="Arial Black" pitchFamily="34" charset="0"/>
              </a:rPr>
              <a:t>nama lain As-Sunnah = Al-Hadits = Khabar = Atsyar</a:t>
            </a:r>
          </a:p>
        </p:txBody>
      </p:sp>
      <p:sp>
        <p:nvSpPr>
          <p:cNvPr id="3" name="Subtitle 2"/>
          <p:cNvSpPr>
            <a:spLocks noGrp="1"/>
          </p:cNvSpPr>
          <p:nvPr>
            <p:ph type="subTitle" idx="1"/>
          </p:nvPr>
        </p:nvSpPr>
        <p:spPr>
          <a:xfrm>
            <a:off x="899592" y="1268760"/>
            <a:ext cx="7632848" cy="5040560"/>
          </a:xfrm>
        </p:spPr>
        <p:txBody>
          <a:bodyPr>
            <a:normAutofit lnSpcReduction="10000"/>
          </a:bodyPr>
          <a:lstStyle/>
          <a:p>
            <a:pPr marL="457200" indent="-457200" algn="just">
              <a:buAutoNum type="arabicPeriod"/>
            </a:pPr>
            <a:r>
              <a:rPr lang="id-ID" sz="2000" b="1" dirty="0">
                <a:solidFill>
                  <a:schemeClr val="tx1"/>
                </a:solidFill>
                <a:latin typeface="Arial" pitchFamily="34" charset="0"/>
                <a:cs typeface="Arial" pitchFamily="34" charset="0"/>
              </a:rPr>
              <a:t>Pengertian Assunnah / Al-Hadits</a:t>
            </a:r>
          </a:p>
          <a:p>
            <a:pPr algn="just"/>
            <a:r>
              <a:rPr lang="id-ID" sz="2000" dirty="0">
                <a:solidFill>
                  <a:schemeClr val="tx1"/>
                </a:solidFill>
                <a:latin typeface="Arial" pitchFamily="34" charset="0"/>
                <a:cs typeface="Arial" pitchFamily="34" charset="0"/>
              </a:rPr>
              <a:t>Secara bahasa Assunnah artinya cara, Jalan, kebiasaan, tradisi.</a:t>
            </a:r>
          </a:p>
          <a:p>
            <a:pPr algn="just"/>
            <a:r>
              <a:rPr lang="id-ID" sz="2000" dirty="0">
                <a:solidFill>
                  <a:schemeClr val="tx1"/>
                </a:solidFill>
                <a:latin typeface="Arial" pitchFamily="34" charset="0"/>
                <a:cs typeface="Arial" pitchFamily="34" charset="0"/>
              </a:rPr>
              <a:t>Secara Etimologi menurut ‘Ajaj Al Khatib (1975), identik dengan Hadits, yaitu Informasi yang disandarkan kepada Rasulullah SAW, berupa ucapan, perbuatan, atau ke izinan (taqrir).</a:t>
            </a:r>
          </a:p>
          <a:p>
            <a:pPr algn="just"/>
            <a:endParaRPr lang="id-ID" sz="2000" dirty="0">
              <a:solidFill>
                <a:schemeClr val="tx1"/>
              </a:solidFill>
              <a:latin typeface="Arial" pitchFamily="34" charset="0"/>
              <a:cs typeface="Arial" pitchFamily="34" charset="0"/>
            </a:endParaRPr>
          </a:p>
          <a:p>
            <a:pPr algn="just"/>
            <a:r>
              <a:rPr lang="id-ID" sz="2000" dirty="0">
                <a:solidFill>
                  <a:schemeClr val="tx1"/>
                </a:solidFill>
                <a:latin typeface="Arial" pitchFamily="34" charset="0"/>
                <a:cs typeface="Arial" pitchFamily="34" charset="0"/>
              </a:rPr>
              <a:t>Kata Assunnah dalam Al Quran dibahas dalam (QS. Al-Fath : 23), (QS. Annisa : 26), dan hadits Nabi SAW,  yang artinya : </a:t>
            </a:r>
            <a:r>
              <a:rPr lang="id-ID" sz="2000" i="1" dirty="0">
                <a:solidFill>
                  <a:schemeClr val="tx1"/>
                </a:solidFill>
                <a:latin typeface="Arial" pitchFamily="34" charset="0"/>
                <a:cs typeface="Arial" pitchFamily="34" charset="0"/>
              </a:rPr>
              <a:t>Barang siapa yang membuat sunnah (cara) yang baik-baik dalam islam, maka ia akan mendapatkan pahala dari perbuatannya dan pahala yang diberikan kepada pengikutnya dengan tidak berkurang sedikitpun darinya. Barang siapa yang membuat sunnah (cara) yang buruk dalam islam, maka ia akan mendapatkan dosanya dari perbuatannya dan dosa yang diberikan kepada pengikutnya dengan tidak berkurang sedikitpun darinya. (HR. Muslim dan Jabir)</a:t>
            </a:r>
          </a:p>
        </p:txBody>
      </p:sp>
    </p:spTree>
    <p:extLst>
      <p:ext uri="{BB962C8B-B14F-4D97-AF65-F5344CB8AC3E}">
        <p14:creationId xmlns:p14="http://schemas.microsoft.com/office/powerpoint/2010/main" val="2715954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3284" y="620688"/>
            <a:ext cx="7200800" cy="5909310"/>
          </a:xfrm>
          <a:prstGeom prst="rect">
            <a:avLst/>
          </a:prstGeom>
        </p:spPr>
        <p:txBody>
          <a:bodyPr wrap="square">
            <a:spAutoFit/>
          </a:bodyPr>
          <a:lstStyle/>
          <a:p>
            <a:pPr algn="just"/>
            <a:r>
              <a:rPr lang="id-ID" sz="1400" b="1" dirty="0">
                <a:latin typeface="Arial" pitchFamily="34" charset="0"/>
                <a:cs typeface="Arial" pitchFamily="34" charset="0"/>
              </a:rPr>
              <a:t>8. Hadist Musnad</a:t>
            </a:r>
            <a:endParaRPr lang="id-ID" sz="1400" dirty="0">
              <a:latin typeface="Arial" pitchFamily="34" charset="0"/>
              <a:cs typeface="Arial" pitchFamily="34" charset="0"/>
            </a:endParaRPr>
          </a:p>
          <a:p>
            <a:pPr algn="just"/>
            <a:r>
              <a:rPr lang="id-ID" sz="1400" dirty="0">
                <a:latin typeface="Arial" pitchFamily="34" charset="0"/>
                <a:cs typeface="Arial" pitchFamily="34" charset="0"/>
              </a:rPr>
              <a:t>Hadist yang tergolong musnad jika urutan sanad yang dimiliki tidak terpotong pada bagian tertentu. Urutan penutur memungkinkan terjadinya penyampaian hadits berdasarkan waktu dan kondisi, yakni rawi-rawi itu memang diyakini telah saling bertemu dan menyampaikan hadist. Hadits ini juga disebut muttashilus sanad atau maushul.</a:t>
            </a:r>
          </a:p>
          <a:p>
            <a:pPr algn="just"/>
            <a:r>
              <a:rPr lang="id-ID" sz="1400" dirty="0">
                <a:latin typeface="Arial" pitchFamily="34" charset="0"/>
                <a:cs typeface="Arial" pitchFamily="34" charset="0"/>
              </a:rPr>
              <a:t>Hadist Mursal, jika penutur 1 tidak dijumpai atau dengan kata lain seorang tabi'in menisbatkan langsung kepada Rasulullah SAW. Sebagai contoh, seorang tabi'in (penutur 2) mengatakan "Rasulullah berkata..." tanpa ia menjelaskan adanya sahabat yang menuturkan kepadanya).</a:t>
            </a:r>
          </a:p>
          <a:p>
            <a:pPr algn="just"/>
            <a:r>
              <a:rPr lang="id-ID" sz="1400" b="1" dirty="0">
                <a:latin typeface="Arial" pitchFamily="34" charset="0"/>
                <a:cs typeface="Arial" pitchFamily="34" charset="0"/>
              </a:rPr>
              <a:t>9. Hadist Munqathi’</a:t>
            </a:r>
            <a:endParaRPr lang="id-ID" sz="1400" dirty="0">
              <a:latin typeface="Arial" pitchFamily="34" charset="0"/>
              <a:cs typeface="Arial" pitchFamily="34" charset="0"/>
            </a:endParaRPr>
          </a:p>
          <a:p>
            <a:pPr algn="just"/>
            <a:r>
              <a:rPr lang="id-ID" sz="1400" dirty="0">
                <a:latin typeface="Arial" pitchFamily="34" charset="0"/>
                <a:cs typeface="Arial" pitchFamily="34" charset="0"/>
              </a:rPr>
              <a:t>Hadist ini berarti jika sanad putus pada salah satu penutur, atau pada dua penutur yang tidak berturutan, selain shahabi.</a:t>
            </a:r>
          </a:p>
          <a:p>
            <a:pPr algn="just"/>
            <a:r>
              <a:rPr lang="id-ID" sz="1400" b="1" dirty="0">
                <a:latin typeface="Arial" pitchFamily="34" charset="0"/>
                <a:cs typeface="Arial" pitchFamily="34" charset="0"/>
              </a:rPr>
              <a:t>10. Hadist Mu’dlal</a:t>
            </a:r>
            <a:endParaRPr lang="id-ID" sz="1400" dirty="0">
              <a:latin typeface="Arial" pitchFamily="34" charset="0"/>
              <a:cs typeface="Arial" pitchFamily="34" charset="0"/>
            </a:endParaRPr>
          </a:p>
          <a:p>
            <a:pPr algn="just"/>
            <a:r>
              <a:rPr lang="id-ID" sz="1400" dirty="0">
                <a:latin typeface="Arial" pitchFamily="34" charset="0"/>
                <a:cs typeface="Arial" pitchFamily="34" charset="0"/>
              </a:rPr>
              <a:t>Hadist mu'dlal berarti jika sanad terputus pada dua generasi penutur berturut-turut. Dan hadist Mu’allaq, jika sanad terputus pada penutur 5 hingga penutur 1, alias tidak ada sanadnya. Sebagai contoh, "Seorang pencatat hadist mengatakan, telah sampai kepadaku bahwa Rasulullah mengatakan...." tanpa ia menjelaskan sanad antara dirinya hingga Rasulullah.</a:t>
            </a:r>
          </a:p>
          <a:p>
            <a:pPr algn="just"/>
            <a:r>
              <a:rPr lang="id-ID" sz="1400" b="1" dirty="0">
                <a:latin typeface="Arial" pitchFamily="34" charset="0"/>
                <a:cs typeface="Arial" pitchFamily="34" charset="0"/>
              </a:rPr>
              <a:t>11. Hadist Mudallas</a:t>
            </a:r>
            <a:endParaRPr lang="id-ID" sz="1400" dirty="0">
              <a:latin typeface="Arial" pitchFamily="34" charset="0"/>
              <a:cs typeface="Arial" pitchFamily="34" charset="0"/>
            </a:endParaRPr>
          </a:p>
          <a:p>
            <a:pPr algn="just"/>
            <a:r>
              <a:rPr lang="id-ID" sz="1400" dirty="0">
                <a:latin typeface="Arial" pitchFamily="34" charset="0"/>
                <a:cs typeface="Arial" pitchFamily="34" charset="0"/>
              </a:rPr>
              <a:t>Untuk hadist ini dapat dicontohkan, bila salah satu rawi mengatakan "..si A berkata .." atau "Hadist ini dari si A.." tanpa ada kejelasan "..kepada saya.."; yakni tidak tegas menunjukkan bahwa hadist itu disampaikan kepadanya secara langsung. Bisa jadi antara rawi tersebut dengan si A ada rawi lain yang tidak terkenal, yang tidak disebutkan dalam sanad. Hadist ini disebut juga dengan hadist yang disembunyikan cacatnya karena diriwayatkan melalui sanad yang memberikan kesan seolah-olah tidak ada cacatnya. Padahal sebenarnya ada, atau dengan kata lain merupakan hadist yang ditutup-tutupi kelemahan sanadnya.</a:t>
            </a:r>
          </a:p>
        </p:txBody>
      </p:sp>
    </p:spTree>
    <p:extLst>
      <p:ext uri="{BB962C8B-B14F-4D97-AF65-F5344CB8AC3E}">
        <p14:creationId xmlns:p14="http://schemas.microsoft.com/office/powerpoint/2010/main" val="673680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4624"/>
            <a:ext cx="7931224" cy="432048"/>
          </a:xfrm>
        </p:spPr>
        <p:txBody>
          <a:bodyPr>
            <a:normAutofit/>
          </a:bodyPr>
          <a:lstStyle/>
          <a:p>
            <a:pPr algn="l"/>
            <a:r>
              <a:rPr lang="id-ID" sz="2000" dirty="0">
                <a:latin typeface="Arial Black" pitchFamily="34" charset="0"/>
              </a:rPr>
              <a:t>Al-Hadits</a:t>
            </a:r>
          </a:p>
        </p:txBody>
      </p:sp>
      <p:sp>
        <p:nvSpPr>
          <p:cNvPr id="3" name="Subtitle 2"/>
          <p:cNvSpPr txBox="1">
            <a:spLocks/>
          </p:cNvSpPr>
          <p:nvPr/>
        </p:nvSpPr>
        <p:spPr>
          <a:xfrm>
            <a:off x="683568" y="260648"/>
            <a:ext cx="7560840" cy="6552728"/>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id-ID" sz="1600" b="1" dirty="0">
                <a:latin typeface="Arial" pitchFamily="34" charset="0"/>
                <a:cs typeface="Arial" pitchFamily="34" charset="0"/>
              </a:rPr>
              <a:t>Pengertian Al-Hadits</a:t>
            </a:r>
          </a:p>
          <a:p>
            <a:pPr algn="just"/>
            <a:r>
              <a:rPr lang="id-ID" sz="1600" dirty="0">
                <a:latin typeface="Arial" pitchFamily="34" charset="0"/>
                <a:cs typeface="Arial" pitchFamily="34" charset="0"/>
              </a:rPr>
              <a:t>Hadits menurut bahasa yaitu sesuatu yang baru, menunjukkan sesuatu yang dekat atau waktu yang singkat. Hadits juga berarti berita yaitu sesuatu yang diberitakan, diperbincangkan, dan dipindahkan dari seorang kepada orang lain.</a:t>
            </a:r>
          </a:p>
          <a:p>
            <a:pPr algn="just"/>
            <a:r>
              <a:rPr lang="id-ID" sz="1600" dirty="0">
                <a:latin typeface="Arial" pitchFamily="34" charset="0"/>
                <a:cs typeface="Arial" pitchFamily="34" charset="0"/>
              </a:rPr>
              <a:t>Hadits menurut istilah syara’ ialah hal-hal yang datang dari Rasulullah SAW, baik itu ucapan, perbuatan, atau pengakuan (taqrir). </a:t>
            </a:r>
          </a:p>
          <a:p>
            <a:pPr marL="0" indent="0" algn="just">
              <a:buNone/>
            </a:pPr>
            <a:endParaRPr lang="id-ID" sz="1600" b="1" i="1" dirty="0">
              <a:latin typeface="Arial" pitchFamily="34" charset="0"/>
              <a:cs typeface="Arial" pitchFamily="34" charset="0"/>
            </a:endParaRPr>
          </a:p>
          <a:p>
            <a:pPr marL="0" indent="0" algn="just">
              <a:buNone/>
            </a:pPr>
            <a:r>
              <a:rPr lang="id-ID" sz="1600" b="1" i="1" dirty="0">
                <a:latin typeface="Arial" pitchFamily="34" charset="0"/>
                <a:cs typeface="Arial" pitchFamily="34" charset="0"/>
              </a:rPr>
              <a:t>Hadits Qauliyah</a:t>
            </a:r>
            <a:r>
              <a:rPr lang="id-ID" sz="1600" b="1" dirty="0">
                <a:latin typeface="Arial" pitchFamily="34" charset="0"/>
                <a:cs typeface="Arial" pitchFamily="34" charset="0"/>
              </a:rPr>
              <a:t> ( ucapan)</a:t>
            </a:r>
            <a:r>
              <a:rPr lang="id-ID" sz="1600" dirty="0">
                <a:latin typeface="Arial" pitchFamily="34" charset="0"/>
                <a:cs typeface="Arial" pitchFamily="34" charset="0"/>
              </a:rPr>
              <a:t> yaitu hadits hadits Rasulullah SAW, yang diucapkannya dalam berbagai tujuan dan persuaian (situasi).</a:t>
            </a:r>
          </a:p>
          <a:p>
            <a:pPr marL="0" indent="0" algn="just">
              <a:buNone/>
            </a:pPr>
            <a:endParaRPr lang="id-ID" sz="1600" i="1" dirty="0">
              <a:latin typeface="Arial" pitchFamily="34" charset="0"/>
              <a:cs typeface="Arial" pitchFamily="34" charset="0"/>
            </a:endParaRPr>
          </a:p>
          <a:p>
            <a:pPr marL="0" indent="0" algn="just">
              <a:buNone/>
            </a:pPr>
            <a:r>
              <a:rPr lang="id-ID" sz="1600" b="1" i="1" dirty="0">
                <a:latin typeface="Arial" pitchFamily="34" charset="0"/>
                <a:cs typeface="Arial" pitchFamily="34" charset="0"/>
              </a:rPr>
              <a:t>Hadits Fi’liyah</a:t>
            </a:r>
            <a:r>
              <a:rPr lang="id-ID" sz="1600" i="1" dirty="0">
                <a:latin typeface="Arial" pitchFamily="34" charset="0"/>
                <a:cs typeface="Arial" pitchFamily="34" charset="0"/>
              </a:rPr>
              <a:t> </a:t>
            </a:r>
            <a:r>
              <a:rPr lang="id-ID" sz="1600" dirty="0">
                <a:latin typeface="Arial" pitchFamily="34" charset="0"/>
                <a:cs typeface="Arial" pitchFamily="34" charset="0"/>
              </a:rPr>
              <a:t>yaitu perbuatan-perbuatan Nabi Muhammad SAW, seperti  pekerjaan melakukan shalat lima waktu dengan tatacaranya dan rukun-rukunnya, pekerjaan menunaikan ibadah hajinya dan pekerjaannya mengadili dengan satu saksi dan sumpah dari pihak penuduh.</a:t>
            </a:r>
          </a:p>
          <a:p>
            <a:pPr marL="0" indent="0" algn="just">
              <a:buNone/>
            </a:pPr>
            <a:endParaRPr lang="id-ID" sz="1600" i="1" dirty="0">
              <a:latin typeface="Arial" pitchFamily="34" charset="0"/>
              <a:cs typeface="Arial" pitchFamily="34" charset="0"/>
            </a:endParaRPr>
          </a:p>
          <a:p>
            <a:pPr marL="0" indent="0" algn="just">
              <a:buNone/>
            </a:pPr>
            <a:r>
              <a:rPr lang="id-ID" sz="1600" b="1" i="1" dirty="0">
                <a:latin typeface="Arial" pitchFamily="34" charset="0"/>
                <a:cs typeface="Arial" pitchFamily="34" charset="0"/>
              </a:rPr>
              <a:t>Hadits Taqririyah</a:t>
            </a:r>
            <a:r>
              <a:rPr lang="id-ID" sz="1600" i="1" dirty="0">
                <a:latin typeface="Arial" pitchFamily="34" charset="0"/>
                <a:cs typeface="Arial" pitchFamily="34" charset="0"/>
              </a:rPr>
              <a:t> </a:t>
            </a:r>
            <a:r>
              <a:rPr lang="id-ID" sz="1600" dirty="0">
                <a:latin typeface="Arial" pitchFamily="34" charset="0"/>
                <a:cs typeface="Arial" pitchFamily="34" charset="0"/>
              </a:rPr>
              <a:t>yaitu perbuatan sebagian para sahabat Nabi yang telah diikrarkan oleh Nabi SAW, baik perbuatan itu berbentuk ucapan atau perbuatan, sedangkan ikrar itu adakalanya dengan cara mendiamkannya, dan atau melahirkan anggapan baik terhadap perbuatan itu, sehingga dengan adanya ikrar dan persetujuan itu. Bila seseorang melakukan suatu perbuatan atau mengemukakan suatu ucapan dihadapan Nabi atau pada masa Nabi, Nabi mengetahui apa yang dilakukan orang itu dan mampu menyanggahnya, namun Nabi diam dan tidak menyanggahnya, maka hal itu merupakan pengakuan dari Nabi. </a:t>
            </a:r>
          </a:p>
          <a:p>
            <a:pPr marL="0" indent="0" algn="just">
              <a:buNone/>
            </a:pPr>
            <a:endParaRPr lang="id-ID" sz="1600" b="1" dirty="0">
              <a:latin typeface="Arial" pitchFamily="34" charset="0"/>
              <a:cs typeface="Arial" pitchFamily="34" charset="0"/>
            </a:endParaRPr>
          </a:p>
        </p:txBody>
      </p:sp>
    </p:spTree>
    <p:extLst>
      <p:ext uri="{BB962C8B-B14F-4D97-AF65-F5344CB8AC3E}">
        <p14:creationId xmlns:p14="http://schemas.microsoft.com/office/powerpoint/2010/main" val="225128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476672"/>
            <a:ext cx="7128792" cy="5632311"/>
          </a:xfrm>
          <a:prstGeom prst="rect">
            <a:avLst/>
          </a:prstGeom>
        </p:spPr>
        <p:txBody>
          <a:bodyPr wrap="square">
            <a:spAutoFit/>
          </a:bodyPr>
          <a:lstStyle/>
          <a:p>
            <a:pPr algn="just"/>
            <a:r>
              <a:rPr lang="id-ID" b="1" i="1" dirty="0">
                <a:latin typeface="Arial" pitchFamily="34" charset="0"/>
                <a:cs typeface="Arial" pitchFamily="34" charset="0"/>
              </a:rPr>
              <a:t>Taqrir dapat dilakukan dengan dua cara :</a:t>
            </a:r>
          </a:p>
          <a:p>
            <a:pPr algn="just"/>
            <a:endParaRPr lang="id-ID" i="1" dirty="0">
              <a:latin typeface="Arial" pitchFamily="34" charset="0"/>
              <a:cs typeface="Arial" pitchFamily="34" charset="0"/>
            </a:endParaRPr>
          </a:p>
          <a:p>
            <a:pPr algn="just"/>
            <a:r>
              <a:rPr lang="id-ID" b="1" i="1" dirty="0">
                <a:latin typeface="Arial" pitchFamily="34" charset="0"/>
                <a:cs typeface="Arial" pitchFamily="34" charset="0"/>
              </a:rPr>
              <a:t>Pertama,</a:t>
            </a:r>
            <a:r>
              <a:rPr lang="id-ID" dirty="0">
                <a:latin typeface="Arial" pitchFamily="34" charset="0"/>
                <a:cs typeface="Arial" pitchFamily="34" charset="0"/>
              </a:rPr>
              <a:t> Nabi mengetahui bahwa perbuatan itu pernah dibenci dan dilarang oleh Nabi. Dalam hal ini kadang-kadang Nabi mengetahui bahwa siapa pelaku berketerusan melakukan perbuatan yag pernah dibenci dan dilarang itu. </a:t>
            </a:r>
          </a:p>
          <a:p>
            <a:pPr algn="just"/>
            <a:r>
              <a:rPr lang="id-ID" dirty="0">
                <a:latin typeface="Arial" pitchFamily="34" charset="0"/>
                <a:cs typeface="Arial" pitchFamily="34" charset="0"/>
              </a:rPr>
              <a:t>Diamnya Nabi dalam bentuk ini tidaklah menunjukkan bahwa perbuatan tersebut boleh dilakukannya. Dalam bentuk lain, Nabi tidak mengetahui berketerusannya si pelaku itu melakukan perbuatan yang di benci dan dilarang itu. Diamnya Nabi dalam bentuk ini menunjukkan pencabutan larangan sebelumnya.</a:t>
            </a:r>
          </a:p>
          <a:p>
            <a:pPr algn="just"/>
            <a:endParaRPr lang="id-ID" i="1" dirty="0">
              <a:latin typeface="Arial" pitchFamily="34" charset="0"/>
              <a:cs typeface="Arial" pitchFamily="34" charset="0"/>
            </a:endParaRPr>
          </a:p>
          <a:p>
            <a:pPr algn="just"/>
            <a:r>
              <a:rPr lang="id-ID" b="1" i="1" dirty="0">
                <a:latin typeface="Arial" pitchFamily="34" charset="0"/>
                <a:cs typeface="Arial" pitchFamily="34" charset="0"/>
              </a:rPr>
              <a:t>Kedua,</a:t>
            </a:r>
            <a:r>
              <a:rPr lang="id-ID" dirty="0">
                <a:latin typeface="Arial" pitchFamily="34" charset="0"/>
                <a:cs typeface="Arial" pitchFamily="34" charset="0"/>
              </a:rPr>
              <a:t> Nabi belum pernah melarang perbuatan itu sebelumnya dan tidak diketahui pula haramnya. Diamnya Nabi dalam hal ini menunjukkan hukumnya adalah meniadakan keberatan untuk diperbuat. Karena seandainya perbuatan itu dilarang, tetapi Nabi mendiamkannya padahal ia mampu untuk mencegahnya, berarti Nabi berbuat kesaahan ; sedangkan Nabi terhindar bersifat terhindar dari kesalahan.</a:t>
            </a:r>
          </a:p>
          <a:p>
            <a:pPr algn="just"/>
            <a:r>
              <a:rPr lang="id-ID" dirty="0">
                <a:latin typeface="Arial" pitchFamily="34" charset="0"/>
                <a:cs typeface="Arial" pitchFamily="34" charset="0"/>
              </a:rPr>
              <a:t> </a:t>
            </a:r>
          </a:p>
        </p:txBody>
      </p:sp>
    </p:spTree>
    <p:extLst>
      <p:ext uri="{BB962C8B-B14F-4D97-AF65-F5344CB8AC3E}">
        <p14:creationId xmlns:p14="http://schemas.microsoft.com/office/powerpoint/2010/main" val="1293217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7933" y="548680"/>
            <a:ext cx="8064896" cy="6740307"/>
          </a:xfrm>
          <a:prstGeom prst="rect">
            <a:avLst/>
          </a:prstGeom>
        </p:spPr>
        <p:txBody>
          <a:bodyPr wrap="square">
            <a:spAutoFit/>
          </a:bodyPr>
          <a:lstStyle/>
          <a:p>
            <a:pPr algn="just"/>
            <a:r>
              <a:rPr lang="sv-SE" b="1" dirty="0"/>
              <a:t>Pengertian Khabar</a:t>
            </a:r>
            <a:endParaRPr lang="sv-SE" dirty="0"/>
          </a:p>
          <a:p>
            <a:pPr algn="just"/>
            <a:r>
              <a:rPr lang="sv-SE" dirty="0"/>
              <a:t>Khabar (الخبر) secara bahasa berarti </a:t>
            </a:r>
            <a:r>
              <a:rPr lang="sv-SE" i="1" dirty="0"/>
              <a:t>An-Naba’</a:t>
            </a:r>
            <a:r>
              <a:rPr lang="sv-SE" dirty="0"/>
              <a:t> (النبأ) yang berarti kabar atau berita. Adapun secara istilah khabar ini semakna dengan hadits sehingga memiliki definisi yang sama dengan hadits.</a:t>
            </a:r>
          </a:p>
          <a:p>
            <a:pPr algn="just"/>
            <a:r>
              <a:rPr lang="sv-SE" dirty="0"/>
              <a:t>  </a:t>
            </a:r>
          </a:p>
          <a:p>
            <a:pPr algn="just"/>
            <a:r>
              <a:rPr lang="sv-SE" b="1" dirty="0"/>
              <a:t>Pengertian Atsar</a:t>
            </a:r>
            <a:endParaRPr lang="sv-SE" dirty="0"/>
          </a:p>
          <a:p>
            <a:pPr algn="just"/>
            <a:r>
              <a:rPr lang="sv-SE" dirty="0"/>
              <a:t>Atsar (الأثر) secara bahasa berarti </a:t>
            </a:r>
            <a:r>
              <a:rPr lang="sv-SE" i="1" dirty="0"/>
              <a:t>Baqiyyatu Asy-Syaii’</a:t>
            </a:r>
            <a:r>
              <a:rPr lang="sv-SE" dirty="0"/>
              <a:t> (بقية الشيء) yang berarti sisa dari sesuatu, atau jejak. Adapun secara istilah, atsar adalah :</a:t>
            </a:r>
          </a:p>
          <a:p>
            <a:pPr algn="just"/>
            <a:r>
              <a:rPr lang="sv-SE" dirty="0"/>
              <a:t> </a:t>
            </a:r>
          </a:p>
          <a:p>
            <a:pPr algn="just" rtl="1"/>
            <a:r>
              <a:rPr lang="sv-SE" dirty="0"/>
              <a:t>مَا أُضِيْفُ إِلَى الصَّحَابِي أَوْ التَّابِعِي</a:t>
            </a:r>
          </a:p>
          <a:p>
            <a:pPr algn="just"/>
            <a:r>
              <a:rPr lang="sv-SE" dirty="0"/>
              <a:t> </a:t>
            </a:r>
          </a:p>
          <a:p>
            <a:pPr algn="just"/>
            <a:r>
              <a:rPr lang="sv-SE" i="1" dirty="0"/>
              <a:t>Segala sesuatu yang disandarkan pada sahabat atau tabi’in.</a:t>
            </a:r>
            <a:endParaRPr lang="sv-SE" dirty="0"/>
          </a:p>
          <a:p>
            <a:pPr algn="just"/>
            <a:r>
              <a:rPr lang="sv-SE" dirty="0"/>
              <a:t> </a:t>
            </a:r>
          </a:p>
          <a:p>
            <a:pPr algn="just"/>
            <a:r>
              <a:rPr lang="sv-SE" b="1" dirty="0"/>
              <a:t>Pengertian Hadits Qudsi</a:t>
            </a:r>
            <a:endParaRPr lang="sv-SE" dirty="0"/>
          </a:p>
          <a:p>
            <a:pPr algn="just"/>
            <a:r>
              <a:rPr lang="sv-SE" dirty="0"/>
              <a:t>Hadits qudsi adalah hadits yang diriwayatkan oleh Nabi </a:t>
            </a:r>
            <a:r>
              <a:rPr lang="sv-SE" i="1" dirty="0"/>
              <a:t>shallallaahu ‘alaihi wasallam</a:t>
            </a:r>
            <a:r>
              <a:rPr lang="sv-SE" dirty="0"/>
              <a:t> dari Allah ta’ala. Hadits qudsi ini juga terkadang disebut dengan hadits </a:t>
            </a:r>
            <a:r>
              <a:rPr lang="sv-SE" i="1" dirty="0"/>
              <a:t>rabbaaniy</a:t>
            </a:r>
            <a:r>
              <a:rPr lang="sv-SE" dirty="0"/>
              <a:t> atau hadits </a:t>
            </a:r>
            <a:r>
              <a:rPr lang="sv-SE" i="1" dirty="0"/>
              <a:t>ilaahi</a:t>
            </a:r>
            <a:r>
              <a:rPr lang="sv-SE" dirty="0"/>
              <a:t>y. Syaikh Utsaimin mengatakan :</a:t>
            </a:r>
          </a:p>
          <a:p>
            <a:pPr algn="just"/>
            <a:r>
              <a:rPr lang="sv-SE" dirty="0"/>
              <a:t> </a:t>
            </a:r>
          </a:p>
          <a:p>
            <a:pPr algn="just" rtl="1"/>
            <a:r>
              <a:rPr lang="sv-SE" dirty="0"/>
              <a:t>الْحَدِيْثُ الْقُدْسِي: مَا رَوَاهُ النَّبِيِّ صَلَّى اللهُ عَلَيْهِ وَسَلَّمَ عَنْ رَبِّهِ تَعَالَى</a:t>
            </a:r>
          </a:p>
          <a:p>
            <a:pPr algn="just"/>
            <a:r>
              <a:rPr lang="sv-SE" dirty="0"/>
              <a:t> </a:t>
            </a:r>
          </a:p>
          <a:p>
            <a:pPr algn="just"/>
            <a:r>
              <a:rPr lang="sv-SE" i="1" dirty="0"/>
              <a:t>Hadits qudsi adalah hadits yang diriwayatkan oleh Nabi shallallaahu ‘alaihi wasllam dari Tuhannya ta’ala</a:t>
            </a:r>
            <a:r>
              <a:rPr lang="id-ID" i="1" dirty="0"/>
              <a:t>.</a:t>
            </a:r>
            <a:endParaRPr lang="sv-SE" dirty="0"/>
          </a:p>
          <a:p>
            <a:pPr algn="just"/>
            <a:r>
              <a:rPr lang="sv-SE" dirty="0"/>
              <a:t> </a:t>
            </a:r>
          </a:p>
          <a:p>
            <a:pPr algn="just"/>
            <a:endParaRPr lang="sv-SE" dirty="0"/>
          </a:p>
        </p:txBody>
      </p:sp>
    </p:spTree>
    <p:extLst>
      <p:ext uri="{BB962C8B-B14F-4D97-AF65-F5344CB8AC3E}">
        <p14:creationId xmlns:p14="http://schemas.microsoft.com/office/powerpoint/2010/main" val="3066348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6986" y="332656"/>
            <a:ext cx="7776864" cy="5909310"/>
          </a:xfrm>
          <a:prstGeom prst="rect">
            <a:avLst/>
          </a:prstGeom>
        </p:spPr>
        <p:txBody>
          <a:bodyPr wrap="square">
            <a:spAutoFit/>
          </a:bodyPr>
          <a:lstStyle/>
          <a:p>
            <a:pPr algn="just"/>
            <a:r>
              <a:rPr lang="sv-SE" sz="1400" dirty="0">
                <a:latin typeface="Arial" pitchFamily="34" charset="0"/>
                <a:cs typeface="Arial" pitchFamily="34" charset="0"/>
              </a:rPr>
              <a:t>Dengan demikian, hadits qudsi juga merupakan firman Allah ta’ala yang maknanya disampaikan kepada Nabi </a:t>
            </a:r>
            <a:r>
              <a:rPr lang="sv-SE" sz="1400" i="1" dirty="0">
                <a:latin typeface="Arial" pitchFamily="34" charset="0"/>
                <a:cs typeface="Arial" pitchFamily="34" charset="0"/>
              </a:rPr>
              <a:t>shallallaahu ‘alaihi wasallam</a:t>
            </a:r>
            <a:r>
              <a:rPr lang="sv-SE" sz="1400" dirty="0">
                <a:latin typeface="Arial" pitchFamily="34" charset="0"/>
                <a:cs typeface="Arial" pitchFamily="34" charset="0"/>
              </a:rPr>
              <a:t>, namun redaksi yang disampaikan dari Nabi </a:t>
            </a:r>
            <a:r>
              <a:rPr lang="sv-SE" sz="1400" i="1" dirty="0">
                <a:latin typeface="Arial" pitchFamily="34" charset="0"/>
                <a:cs typeface="Arial" pitchFamily="34" charset="0"/>
              </a:rPr>
              <a:t>shallallaahu ‘alaihi wasallam</a:t>
            </a:r>
            <a:r>
              <a:rPr lang="sv-SE" sz="1400" dirty="0">
                <a:latin typeface="Arial" pitchFamily="34" charset="0"/>
                <a:cs typeface="Arial" pitchFamily="34" charset="0"/>
              </a:rPr>
              <a:t>.</a:t>
            </a:r>
          </a:p>
          <a:p>
            <a:pPr algn="just"/>
            <a:r>
              <a:rPr lang="sv-SE" sz="1400" dirty="0">
                <a:latin typeface="Arial" pitchFamily="34" charset="0"/>
                <a:cs typeface="Arial" pitchFamily="34" charset="0"/>
              </a:rPr>
              <a:t> </a:t>
            </a:r>
          </a:p>
          <a:p>
            <a:pPr algn="just"/>
            <a:r>
              <a:rPr lang="sv-SE" sz="1400" dirty="0">
                <a:latin typeface="Arial" pitchFamily="34" charset="0"/>
                <a:cs typeface="Arial" pitchFamily="34" charset="0"/>
              </a:rPr>
              <a:t>Contoh hadits qudsi :</a:t>
            </a:r>
          </a:p>
          <a:p>
            <a:pPr algn="just"/>
            <a:r>
              <a:rPr lang="sv-SE" sz="1400" dirty="0">
                <a:latin typeface="Arial" pitchFamily="34" charset="0"/>
                <a:cs typeface="Arial" pitchFamily="34" charset="0"/>
              </a:rPr>
              <a:t> </a:t>
            </a:r>
          </a:p>
          <a:p>
            <a:pPr algn="just" rtl="1"/>
            <a:r>
              <a:rPr lang="sv-SE" sz="1400" dirty="0">
                <a:latin typeface="Arial" pitchFamily="34" charset="0"/>
                <a:cs typeface="Arial" pitchFamily="34" charset="0"/>
              </a:rPr>
              <a:t>عَنْ أَبِي هُرَيْرَةَ رَضِيَ اللَّهُ عَنْهُ، قَالَ: قَالَ النَّبِيُّ صَلَّى اللهُ عَلَيْهِ وَسَلَّمَ: يَقُولُ اللَّهُ تَعَالَى: أَنَا عِنْدَ ظَنِّ عَبْدِي بِي، وَأَنَا مَعَهُ إِذَا ذَكَرَنِي، فَإِنْ ذَكَرَنِي فِي نَفْسِهِ ذَكَرْتُهُ فِي نَفْسِي، وَإِنْ ذَكَرَنِي فِي مَلَإٍ ذَكَرْتُهُ فِي مَلَإٍ خَيْرٍ مِنْهُمْ</a:t>
            </a:r>
          </a:p>
          <a:p>
            <a:pPr algn="just"/>
            <a:r>
              <a:rPr lang="sv-SE" sz="1400" dirty="0">
                <a:latin typeface="Arial" pitchFamily="34" charset="0"/>
                <a:cs typeface="Arial" pitchFamily="34" charset="0"/>
              </a:rPr>
              <a:t> </a:t>
            </a:r>
          </a:p>
          <a:p>
            <a:pPr algn="just"/>
            <a:r>
              <a:rPr lang="sv-SE" sz="1400" i="1" dirty="0">
                <a:latin typeface="Arial" pitchFamily="34" charset="0"/>
                <a:cs typeface="Arial" pitchFamily="34" charset="0"/>
              </a:rPr>
              <a:t>Dari Abu Hurairah radhiyallahu ‘anhu, ia berkata : Nabi shallallaahu ‘alaihi wasallam bersabda : </a:t>
            </a:r>
            <a:r>
              <a:rPr lang="sv-SE" sz="1400" b="1" i="1" dirty="0">
                <a:latin typeface="Arial" pitchFamily="34" charset="0"/>
                <a:cs typeface="Arial" pitchFamily="34" charset="0"/>
              </a:rPr>
              <a:t>Allah ta’ala berfirman</a:t>
            </a:r>
            <a:r>
              <a:rPr lang="sv-SE" sz="1400" i="1" dirty="0">
                <a:latin typeface="Arial" pitchFamily="34" charset="0"/>
                <a:cs typeface="Arial" pitchFamily="34" charset="0"/>
              </a:rPr>
              <a:t> :</a:t>
            </a:r>
            <a:endParaRPr lang="sv-SE" sz="1400" dirty="0">
              <a:latin typeface="Arial" pitchFamily="34" charset="0"/>
              <a:cs typeface="Arial" pitchFamily="34" charset="0"/>
            </a:endParaRPr>
          </a:p>
          <a:p>
            <a:pPr algn="just"/>
            <a:r>
              <a:rPr lang="sv-SE" sz="1400" dirty="0">
                <a:latin typeface="Arial" pitchFamily="34" charset="0"/>
                <a:cs typeface="Arial" pitchFamily="34" charset="0"/>
              </a:rPr>
              <a:t> </a:t>
            </a:r>
          </a:p>
          <a:p>
            <a:pPr algn="just"/>
            <a:r>
              <a:rPr lang="sv-SE" sz="1400" i="1" dirty="0">
                <a:latin typeface="Arial" pitchFamily="34" charset="0"/>
                <a:cs typeface="Arial" pitchFamily="34" charset="0"/>
              </a:rPr>
              <a:t>“Sesungguhnya Aku di sisi persangkaan hamba-Ku, dan Aku bersamanya ketika ia mengingat-Ku. Jika ia mengingat-Ku di dalam dirinya maka Aku mengingatnya di dalam diri-Ku. Dan jika ia mengingat-Ku di kumpulan orang, maka Aku mengingatnya di kumpulan orang banyak yang lebih baik dari mereka.</a:t>
            </a:r>
            <a:endParaRPr lang="sv-SE" sz="1400" dirty="0">
              <a:latin typeface="Arial" pitchFamily="34" charset="0"/>
              <a:cs typeface="Arial" pitchFamily="34" charset="0"/>
            </a:endParaRPr>
          </a:p>
          <a:p>
            <a:pPr algn="just"/>
            <a:r>
              <a:rPr lang="sv-SE" sz="1400" dirty="0">
                <a:latin typeface="Arial" pitchFamily="34" charset="0"/>
                <a:cs typeface="Arial" pitchFamily="34" charset="0"/>
              </a:rPr>
              <a:t> </a:t>
            </a:r>
            <a:endParaRPr lang="id-ID" sz="1400" dirty="0">
              <a:latin typeface="Arial" pitchFamily="34" charset="0"/>
              <a:cs typeface="Arial" pitchFamily="34" charset="0"/>
            </a:endParaRPr>
          </a:p>
          <a:p>
            <a:pPr algn="just"/>
            <a:r>
              <a:rPr lang="sv-SE" sz="1400" b="1" dirty="0">
                <a:latin typeface="Arial" pitchFamily="34" charset="0"/>
                <a:cs typeface="Arial" pitchFamily="34" charset="0"/>
              </a:rPr>
              <a:t>Perbedaan Hadits Nawabi, Hadits Qudsi dan Al Quran</a:t>
            </a:r>
            <a:endParaRPr lang="sv-SE" sz="1400" dirty="0">
              <a:latin typeface="Arial" pitchFamily="34" charset="0"/>
              <a:cs typeface="Arial" pitchFamily="34" charset="0"/>
            </a:endParaRPr>
          </a:p>
          <a:p>
            <a:pPr algn="just"/>
            <a:r>
              <a:rPr lang="sv-SE" sz="1400" dirty="0">
                <a:latin typeface="Arial" pitchFamily="34" charset="0"/>
                <a:cs typeface="Arial" pitchFamily="34" charset="0"/>
              </a:rPr>
              <a:t>Perbedaan hadits nabawi, hadits qudsi dan Al Quran adalah dilihat dari penisbatan redaksi dan maknanya. Redaksi dan makna Al Quran dinisbatkan kepada Allah </a:t>
            </a:r>
            <a:r>
              <a:rPr lang="sv-SE" sz="1400" i="1" dirty="0">
                <a:latin typeface="Arial" pitchFamily="34" charset="0"/>
                <a:cs typeface="Arial" pitchFamily="34" charset="0"/>
              </a:rPr>
              <a:t>ta’ala</a:t>
            </a:r>
            <a:r>
              <a:rPr lang="sv-SE" sz="1400" dirty="0">
                <a:latin typeface="Arial" pitchFamily="34" charset="0"/>
                <a:cs typeface="Arial" pitchFamily="34" charset="0"/>
              </a:rPr>
              <a:t>. Sedangkan hadits nabawi, redaksi dan maknanya dinisbatkan kepada Nabi </a:t>
            </a:r>
            <a:r>
              <a:rPr lang="sv-SE" sz="1400" i="1" dirty="0">
                <a:latin typeface="Arial" pitchFamily="34" charset="0"/>
                <a:cs typeface="Arial" pitchFamily="34" charset="0"/>
              </a:rPr>
              <a:t>shallallaahu ‘alaihi wasallam</a:t>
            </a:r>
            <a:r>
              <a:rPr lang="sv-SE" sz="1400" dirty="0">
                <a:latin typeface="Arial" pitchFamily="34" charset="0"/>
                <a:cs typeface="Arial" pitchFamily="34" charset="0"/>
              </a:rPr>
              <a:t>. Adapun hadits qudsi, hanya maknanya saja yang dinisbatkan kepada Allah </a:t>
            </a:r>
            <a:r>
              <a:rPr lang="sv-SE" sz="1400" i="1" dirty="0">
                <a:latin typeface="Arial" pitchFamily="34" charset="0"/>
                <a:cs typeface="Arial" pitchFamily="34" charset="0"/>
              </a:rPr>
              <a:t>ta’ala</a:t>
            </a:r>
            <a:r>
              <a:rPr lang="sv-SE" sz="1400" dirty="0">
                <a:latin typeface="Arial" pitchFamily="34" charset="0"/>
                <a:cs typeface="Arial" pitchFamily="34" charset="0"/>
              </a:rPr>
              <a:t>, bukan redaksinya.</a:t>
            </a:r>
          </a:p>
          <a:p>
            <a:pPr algn="just"/>
            <a:r>
              <a:rPr lang="sv-SE" sz="1400" dirty="0">
                <a:latin typeface="Arial" pitchFamily="34" charset="0"/>
                <a:cs typeface="Arial" pitchFamily="34" charset="0"/>
              </a:rPr>
              <a:t> </a:t>
            </a:r>
          </a:p>
          <a:p>
            <a:pPr algn="just"/>
            <a:r>
              <a:rPr lang="sv-SE" sz="1400" dirty="0">
                <a:latin typeface="Arial" pitchFamily="34" charset="0"/>
                <a:cs typeface="Arial" pitchFamily="34" charset="0"/>
              </a:rPr>
              <a:t>Maka dari itu, membaca hadits qudsi tidak dinilai sebagai ibadah, tidak dapat digunakan sebagai qiraat dalam shalat, tidak terdapat tantangan (bagi orang kafir untuk menandinginya), dan juga tidak dinukil secara mutawatir sebagaimana Al Quran. Sehingga hadits qudsi juga ada yang shahih, dha’if, bahkan palsu.</a:t>
            </a:r>
            <a:endParaRPr lang="id-ID" sz="1400" dirty="0">
              <a:latin typeface="Arial" pitchFamily="34" charset="0"/>
              <a:cs typeface="Arial" pitchFamily="34" charset="0"/>
            </a:endParaRPr>
          </a:p>
        </p:txBody>
      </p:sp>
    </p:spTree>
    <p:extLst>
      <p:ext uri="{BB962C8B-B14F-4D97-AF65-F5344CB8AC3E}">
        <p14:creationId xmlns:p14="http://schemas.microsoft.com/office/powerpoint/2010/main" val="2225249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404664"/>
            <a:ext cx="7488832" cy="2031325"/>
          </a:xfrm>
          <a:prstGeom prst="rect">
            <a:avLst/>
          </a:prstGeom>
        </p:spPr>
        <p:txBody>
          <a:bodyPr wrap="square">
            <a:spAutoFit/>
          </a:bodyPr>
          <a:lstStyle/>
          <a:p>
            <a:pPr algn="just"/>
            <a:r>
              <a:rPr lang="id-ID" b="1" dirty="0">
                <a:latin typeface="Arial" pitchFamily="34" charset="0"/>
                <a:cs typeface="Arial" pitchFamily="34" charset="0"/>
              </a:rPr>
              <a:t>Perbedaan Antara Hadits dan Sunnah</a:t>
            </a:r>
            <a:endParaRPr lang="id-ID" dirty="0">
              <a:latin typeface="Arial" pitchFamily="34" charset="0"/>
              <a:cs typeface="Arial" pitchFamily="34" charset="0"/>
            </a:endParaRPr>
          </a:p>
          <a:p>
            <a:pPr algn="just"/>
            <a:r>
              <a:rPr lang="id-ID" dirty="0">
                <a:latin typeface="Arial" pitchFamily="34" charset="0"/>
                <a:cs typeface="Arial" pitchFamily="34" charset="0"/>
              </a:rPr>
              <a:t>Menurut prespektif ahli hadits, hadits adalah sesuatu yang diriwayatkan dari Nabi </a:t>
            </a:r>
            <a:r>
              <a:rPr lang="id-ID" i="1" dirty="0">
                <a:latin typeface="Arial" pitchFamily="34" charset="0"/>
                <a:cs typeface="Arial" pitchFamily="34" charset="0"/>
              </a:rPr>
              <a:t>shallallaahu ‘alaihi wasallam</a:t>
            </a:r>
            <a:r>
              <a:rPr lang="id-ID" dirty="0">
                <a:latin typeface="Arial" pitchFamily="34" charset="0"/>
                <a:cs typeface="Arial" pitchFamily="34" charset="0"/>
              </a:rPr>
              <a:t> setelah kenabiannya.</a:t>
            </a:r>
          </a:p>
          <a:p>
            <a:pPr algn="just"/>
            <a:r>
              <a:rPr lang="id-ID" dirty="0">
                <a:latin typeface="Arial" pitchFamily="34" charset="0"/>
                <a:cs typeface="Arial" pitchFamily="34" charset="0"/>
              </a:rPr>
              <a:t> </a:t>
            </a:r>
          </a:p>
          <a:p>
            <a:pPr algn="just"/>
            <a:r>
              <a:rPr lang="id-ID" dirty="0">
                <a:latin typeface="Arial" pitchFamily="34" charset="0"/>
                <a:cs typeface="Arial" pitchFamily="34" charset="0"/>
              </a:rPr>
              <a:t>Sedangkan sunnah pengertiannya lebih menyeluruh dan lebih umum. Karena sunnah juga mencakup perjalanan hidup Nabi </a:t>
            </a:r>
            <a:r>
              <a:rPr lang="id-ID" i="1" dirty="0">
                <a:latin typeface="Arial" pitchFamily="34" charset="0"/>
                <a:cs typeface="Arial" pitchFamily="34" charset="0"/>
              </a:rPr>
              <a:t>shallallaahu ‘alaihi wasallam</a:t>
            </a:r>
            <a:r>
              <a:rPr lang="id-ID" dirty="0">
                <a:latin typeface="Arial" pitchFamily="34" charset="0"/>
                <a:cs typeface="Arial" pitchFamily="34" charset="0"/>
              </a:rPr>
              <a:t> sebelum kenabiannya dan setelah kenabiannya.</a:t>
            </a:r>
          </a:p>
        </p:txBody>
      </p:sp>
      <p:sp>
        <p:nvSpPr>
          <p:cNvPr id="3" name="Rectangle 2"/>
          <p:cNvSpPr/>
          <p:nvPr/>
        </p:nvSpPr>
        <p:spPr>
          <a:xfrm>
            <a:off x="899592" y="2733634"/>
            <a:ext cx="7488832" cy="1754326"/>
          </a:xfrm>
          <a:prstGeom prst="rect">
            <a:avLst/>
          </a:prstGeom>
        </p:spPr>
        <p:txBody>
          <a:bodyPr wrap="square">
            <a:spAutoFit/>
          </a:bodyPr>
          <a:lstStyle/>
          <a:p>
            <a:pPr algn="just"/>
            <a:r>
              <a:rPr lang="id-ID" b="1" dirty="0">
                <a:latin typeface="Arial" pitchFamily="34" charset="0"/>
                <a:cs typeface="Arial" pitchFamily="34" charset="0"/>
              </a:rPr>
              <a:t>Perbedaan Antara Khabar dan Atsyar</a:t>
            </a:r>
            <a:endParaRPr lang="id-ID" dirty="0">
              <a:latin typeface="Arial" pitchFamily="34" charset="0"/>
              <a:cs typeface="Arial" pitchFamily="34" charset="0"/>
            </a:endParaRPr>
          </a:p>
          <a:p>
            <a:pPr algn="just"/>
            <a:r>
              <a:rPr lang="id-ID" dirty="0">
                <a:latin typeface="Arial" pitchFamily="34" charset="0"/>
                <a:cs typeface="Arial" pitchFamily="34" charset="0"/>
              </a:rPr>
              <a:t>Menurut prespektif ahli hadits, Khabar adalah sifatnya lebih umum seperti sunnah</a:t>
            </a:r>
          </a:p>
          <a:p>
            <a:pPr algn="just"/>
            <a:r>
              <a:rPr lang="id-ID" dirty="0">
                <a:latin typeface="Arial" pitchFamily="34" charset="0"/>
                <a:cs typeface="Arial" pitchFamily="34" charset="0"/>
              </a:rPr>
              <a:t> </a:t>
            </a:r>
          </a:p>
          <a:p>
            <a:pPr algn="just"/>
            <a:r>
              <a:rPr lang="id-ID" dirty="0">
                <a:latin typeface="Arial" pitchFamily="34" charset="0"/>
                <a:cs typeface="Arial" pitchFamily="34" charset="0"/>
              </a:rPr>
              <a:t>Sedangkan Atsyar sifatnya hanya tambahan atas dasar shabat dan tabiin.</a:t>
            </a:r>
          </a:p>
        </p:txBody>
      </p:sp>
    </p:spTree>
    <p:extLst>
      <p:ext uri="{BB962C8B-B14F-4D97-AF65-F5344CB8AC3E}">
        <p14:creationId xmlns:p14="http://schemas.microsoft.com/office/powerpoint/2010/main" val="678244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 y="116632"/>
            <a:ext cx="8229600" cy="562074"/>
          </a:xfrm>
        </p:spPr>
        <p:txBody>
          <a:bodyPr>
            <a:normAutofit/>
          </a:bodyPr>
          <a:lstStyle/>
          <a:p>
            <a:pPr algn="l"/>
            <a:r>
              <a:rPr lang="id-ID" sz="2000" dirty="0">
                <a:latin typeface="Arial Black" pitchFamily="34" charset="0"/>
              </a:rPr>
              <a:t>2. Kedudukan Hadits / Assunnah</a:t>
            </a:r>
          </a:p>
        </p:txBody>
      </p:sp>
      <p:sp>
        <p:nvSpPr>
          <p:cNvPr id="3" name="Rectangle 2"/>
          <p:cNvSpPr/>
          <p:nvPr/>
        </p:nvSpPr>
        <p:spPr>
          <a:xfrm>
            <a:off x="608072" y="692696"/>
            <a:ext cx="7776864" cy="5755422"/>
          </a:xfrm>
          <a:prstGeom prst="rect">
            <a:avLst/>
          </a:prstGeom>
        </p:spPr>
        <p:txBody>
          <a:bodyPr wrap="square">
            <a:spAutoFit/>
          </a:bodyPr>
          <a:lstStyle/>
          <a:p>
            <a:pPr algn="just"/>
            <a:r>
              <a:rPr lang="id-ID" sz="1600" dirty="0">
                <a:latin typeface="Arial" pitchFamily="34" charset="0"/>
                <a:cs typeface="Arial" pitchFamily="34" charset="0"/>
              </a:rPr>
              <a:t>Jumhur ulama berpendapat : </a:t>
            </a:r>
          </a:p>
          <a:p>
            <a:pPr algn="just"/>
            <a:r>
              <a:rPr lang="id-ID" sz="1600" dirty="0">
                <a:latin typeface="Arial" pitchFamily="34" charset="0"/>
                <a:cs typeface="Arial" pitchFamily="34" charset="0"/>
              </a:rPr>
              <a:t>bahwa Hadits berkedudukan sebagai sumber atau dalil kedua setelah Al-Quran dan mempunyai kekuatan untuk ditaati serta mengikat untuk semua umat Islam. Banyak ayat Al-Qur’an yang menyuruh umat mentaati Rasul. Ketaatan kepada rasull sering dirangkaikan dengan keharusan mentaati Allah ; </a:t>
            </a:r>
          </a:p>
          <a:p>
            <a:pPr algn="just"/>
            <a:r>
              <a:rPr lang="id-ID" sz="1600" dirty="0">
                <a:latin typeface="Arial" pitchFamily="34" charset="0"/>
                <a:cs typeface="Arial" pitchFamily="34" charset="0"/>
              </a:rPr>
              <a:t>seperti yang tersebut dalam surat </a:t>
            </a:r>
          </a:p>
          <a:p>
            <a:pPr algn="just"/>
            <a:r>
              <a:rPr lang="id-ID" sz="1600" dirty="0">
                <a:latin typeface="Arial" pitchFamily="34" charset="0"/>
                <a:cs typeface="Arial" pitchFamily="34" charset="0"/>
              </a:rPr>
              <a:t>(QS. An-Nisa : 59) :  artinya : </a:t>
            </a:r>
            <a:r>
              <a:rPr lang="id-ID" sz="1600" i="1" dirty="0">
                <a:latin typeface="Arial" pitchFamily="34" charset="0"/>
                <a:cs typeface="Arial" pitchFamily="34" charset="0"/>
              </a:rPr>
              <a:t>Hai orang-orang yang beriman, taatilah Allah dan taatilah Rasul (Nya),</a:t>
            </a:r>
            <a:endParaRPr lang="id-ID" sz="1600" dirty="0">
              <a:latin typeface="Arial" pitchFamily="34" charset="0"/>
              <a:cs typeface="Arial" pitchFamily="34" charset="0"/>
            </a:endParaRPr>
          </a:p>
          <a:p>
            <a:pPr algn="just"/>
            <a:endParaRPr lang="id-ID" sz="1600" dirty="0">
              <a:latin typeface="Arial" pitchFamily="34" charset="0"/>
              <a:cs typeface="Arial" pitchFamily="34" charset="0"/>
            </a:endParaRPr>
          </a:p>
          <a:p>
            <a:pPr algn="just"/>
            <a:r>
              <a:rPr lang="id-ID" sz="1600" dirty="0">
                <a:latin typeface="Arial" pitchFamily="34" charset="0"/>
                <a:cs typeface="Arial" pitchFamily="34" charset="0"/>
              </a:rPr>
              <a:t>(QS.  An-Nisa : 80): Artinya : </a:t>
            </a:r>
            <a:r>
              <a:rPr lang="id-ID" sz="1600" i="1" dirty="0">
                <a:latin typeface="Arial" pitchFamily="34" charset="0"/>
                <a:cs typeface="Arial" pitchFamily="34" charset="0"/>
              </a:rPr>
              <a:t>Barangsiapa yang mentaati Rasul itu, Sesungguhnya ia telah mentaati Allah. dan Barangsiapa yang berpaling (dari ketaatan itu), Maka Kami tidak mengutusmu untuk menjadi pemelihara bagi mereka.</a:t>
            </a:r>
          </a:p>
          <a:p>
            <a:pPr algn="just"/>
            <a:endParaRPr lang="id-ID" sz="1600" dirty="0">
              <a:latin typeface="Arial" pitchFamily="34" charset="0"/>
              <a:cs typeface="Arial" pitchFamily="34" charset="0"/>
            </a:endParaRPr>
          </a:p>
          <a:p>
            <a:pPr algn="just"/>
            <a:r>
              <a:rPr lang="id-ID" sz="1600" dirty="0">
                <a:latin typeface="Arial" pitchFamily="34" charset="0"/>
                <a:cs typeface="Arial" pitchFamily="34" charset="0"/>
              </a:rPr>
              <a:t>Yang dimaksud dengan mentaati Rasul dalam ayat-ayat tersebut adalah mengikuti apa-apa yang dilakukan atau dilakukan oleh Rasul sebagaimana tercakup dalam Sunnahnya.</a:t>
            </a:r>
          </a:p>
          <a:p>
            <a:pPr algn="just"/>
            <a:endParaRPr lang="id-ID" sz="1600" dirty="0">
              <a:latin typeface="Arial" pitchFamily="34" charset="0"/>
              <a:cs typeface="Arial" pitchFamily="34" charset="0"/>
            </a:endParaRPr>
          </a:p>
          <a:p>
            <a:pPr algn="just"/>
            <a:r>
              <a:rPr lang="id-ID" sz="1600" dirty="0">
                <a:latin typeface="Arial" pitchFamily="34" charset="0"/>
                <a:cs typeface="Arial" pitchFamily="34" charset="0"/>
              </a:rPr>
              <a:t>Dari ayat diatas jelaslah bahwa Hadits itu adalah juga wahyu. Bila wahyu mempunyai kekuatan sebagai dalil hukum, maka hadits pun mempunyai kekuatan hukum untuk dipatuhi. </a:t>
            </a:r>
          </a:p>
          <a:p>
            <a:pPr algn="just"/>
            <a:r>
              <a:rPr lang="id-ID" sz="1600" dirty="0">
                <a:latin typeface="Arial" pitchFamily="34" charset="0"/>
                <a:cs typeface="Arial" pitchFamily="34" charset="0"/>
              </a:rPr>
              <a:t>Kekuatan hadits sebagai sumber hukum ditentukan oleh dua segi: </a:t>
            </a:r>
          </a:p>
          <a:p>
            <a:pPr algn="just"/>
            <a:r>
              <a:rPr lang="id-ID" sz="1600" i="1" dirty="0">
                <a:latin typeface="Arial" pitchFamily="34" charset="0"/>
                <a:cs typeface="Arial" pitchFamily="34" charset="0"/>
              </a:rPr>
              <a:t>1. K</a:t>
            </a:r>
            <a:r>
              <a:rPr lang="id-ID" sz="1600" dirty="0">
                <a:latin typeface="Arial" pitchFamily="34" charset="0"/>
                <a:cs typeface="Arial" pitchFamily="34" charset="0"/>
              </a:rPr>
              <a:t>ebenaran materinya </a:t>
            </a:r>
          </a:p>
          <a:p>
            <a:pPr algn="just"/>
            <a:r>
              <a:rPr lang="id-ID" sz="1600" i="1" dirty="0">
                <a:latin typeface="Arial" pitchFamily="34" charset="0"/>
                <a:cs typeface="Arial" pitchFamily="34" charset="0"/>
              </a:rPr>
              <a:t>2. K</a:t>
            </a:r>
            <a:r>
              <a:rPr lang="id-ID" sz="1600" dirty="0">
                <a:latin typeface="Arial" pitchFamily="34" charset="0"/>
                <a:cs typeface="Arial" pitchFamily="34" charset="0"/>
              </a:rPr>
              <a:t>ekuatan penunjukannya terhadap hukum.</a:t>
            </a:r>
          </a:p>
        </p:txBody>
      </p:sp>
    </p:spTree>
    <p:extLst>
      <p:ext uri="{BB962C8B-B14F-4D97-AF65-F5344CB8AC3E}">
        <p14:creationId xmlns:p14="http://schemas.microsoft.com/office/powerpoint/2010/main" val="1664662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pPr algn="l"/>
            <a:r>
              <a:rPr lang="id-ID" sz="2000" b="1" dirty="0">
                <a:latin typeface="Arial" pitchFamily="34" charset="0"/>
                <a:cs typeface="Arial" pitchFamily="34" charset="0"/>
              </a:rPr>
              <a:t>3. Fungsi Hadits terhadap Al-Quran</a:t>
            </a:r>
          </a:p>
        </p:txBody>
      </p:sp>
      <p:sp>
        <p:nvSpPr>
          <p:cNvPr id="3" name="Rectangle 2"/>
          <p:cNvSpPr/>
          <p:nvPr/>
        </p:nvSpPr>
        <p:spPr>
          <a:xfrm>
            <a:off x="827584" y="908720"/>
            <a:ext cx="7488832" cy="3970318"/>
          </a:xfrm>
          <a:prstGeom prst="rect">
            <a:avLst/>
          </a:prstGeom>
        </p:spPr>
        <p:txBody>
          <a:bodyPr wrap="square">
            <a:spAutoFit/>
          </a:bodyPr>
          <a:lstStyle/>
          <a:p>
            <a:pPr marL="342900" indent="-342900" algn="just">
              <a:buAutoNum type="alphaLcPeriod"/>
            </a:pPr>
            <a:r>
              <a:rPr lang="id-ID" b="1" dirty="0">
                <a:latin typeface="Arial" pitchFamily="34" charset="0"/>
                <a:cs typeface="Arial" pitchFamily="34" charset="0"/>
              </a:rPr>
              <a:t>Sebagai penguat Al-Quran</a:t>
            </a:r>
          </a:p>
          <a:p>
            <a:pPr algn="just"/>
            <a:r>
              <a:rPr lang="id-ID" dirty="0">
                <a:latin typeface="Arial" pitchFamily="34" charset="0"/>
                <a:cs typeface="Arial" pitchFamily="34" charset="0"/>
              </a:rPr>
              <a:t>1. Menegaskan Kedudukan Hukum </a:t>
            </a:r>
          </a:p>
          <a:p>
            <a:pPr algn="just"/>
            <a:r>
              <a:rPr lang="id-ID" dirty="0">
                <a:latin typeface="Arial" pitchFamily="34" charset="0"/>
                <a:cs typeface="Arial" pitchFamily="34" charset="0"/>
              </a:rPr>
              <a:t>2. Menerangkan posisi kewajiban dan larangan dalam syariat Allah swt.</a:t>
            </a:r>
          </a:p>
          <a:p>
            <a:pPr algn="just"/>
            <a:r>
              <a:rPr lang="id-ID" dirty="0">
                <a:latin typeface="Arial" pitchFamily="34" charset="0"/>
                <a:cs typeface="Arial" pitchFamily="34" charset="0"/>
              </a:rPr>
              <a:t>3. Menjelaskan sangsi hukum bagi pelakunya. Contoh : (QS. Annisa : 136)</a:t>
            </a:r>
          </a:p>
          <a:p>
            <a:pPr algn="just"/>
            <a:endParaRPr lang="id-ID" dirty="0">
              <a:latin typeface="Arial" pitchFamily="34" charset="0"/>
              <a:cs typeface="Arial" pitchFamily="34" charset="0"/>
            </a:endParaRPr>
          </a:p>
          <a:p>
            <a:pPr algn="just"/>
            <a:r>
              <a:rPr lang="id-ID" b="1" dirty="0">
                <a:latin typeface="Arial" pitchFamily="34" charset="0"/>
                <a:cs typeface="Arial" pitchFamily="34" charset="0"/>
              </a:rPr>
              <a:t>b. Sebagai Penjelas Al-Quran</a:t>
            </a:r>
          </a:p>
          <a:p>
            <a:pPr marL="342900" indent="-342900" algn="just">
              <a:buAutoNum type="arabicPeriod"/>
            </a:pPr>
            <a:r>
              <a:rPr lang="id-ID" dirty="0">
                <a:latin typeface="Arial" pitchFamily="34" charset="0"/>
                <a:cs typeface="Arial" pitchFamily="34" charset="0"/>
              </a:rPr>
              <a:t>Menjelaskan ayat-ayat yang rumit = (QS. Al-Baqarah : 238)</a:t>
            </a:r>
          </a:p>
          <a:p>
            <a:pPr marL="342900" indent="-342900" algn="just">
              <a:buAutoNum type="arabicPeriod"/>
            </a:pPr>
            <a:r>
              <a:rPr lang="id-ID" dirty="0">
                <a:latin typeface="Arial" pitchFamily="34" charset="0"/>
                <a:cs typeface="Arial" pitchFamily="34" charset="0"/>
              </a:rPr>
              <a:t>Mengikat makna-makna yang bersifat lepas = (Qs. Al-Maidah : 38)</a:t>
            </a:r>
          </a:p>
          <a:p>
            <a:pPr algn="just"/>
            <a:r>
              <a:rPr lang="id-ID" dirty="0">
                <a:latin typeface="Arial" pitchFamily="34" charset="0"/>
                <a:cs typeface="Arial" pitchFamily="34" charset="0"/>
              </a:rPr>
              <a:t>3.  Mengkhususkan ketetapan yang bersifat umum = (QS. Al-Baqarah : 275)</a:t>
            </a:r>
          </a:p>
          <a:p>
            <a:pPr algn="just"/>
            <a:endParaRPr lang="id-ID" dirty="0">
              <a:latin typeface="Arial" pitchFamily="34" charset="0"/>
              <a:cs typeface="Arial" pitchFamily="34" charset="0"/>
            </a:endParaRPr>
          </a:p>
          <a:p>
            <a:pPr algn="just"/>
            <a:r>
              <a:rPr lang="id-ID" b="1" dirty="0">
                <a:latin typeface="Arial" pitchFamily="34" charset="0"/>
                <a:cs typeface="Arial" pitchFamily="34" charset="0"/>
              </a:rPr>
              <a:t>c. Sebagai pembuat Hukum (QS. Al-Maaidah : 3)</a:t>
            </a:r>
          </a:p>
          <a:p>
            <a:pPr marL="342900" indent="-342900" algn="just">
              <a:buAutoNum type="alphaLcPeriod"/>
            </a:pPr>
            <a:endParaRPr lang="id-ID" dirty="0"/>
          </a:p>
        </p:txBody>
      </p:sp>
    </p:spTree>
    <p:extLst>
      <p:ext uri="{BB962C8B-B14F-4D97-AF65-F5344CB8AC3E}">
        <p14:creationId xmlns:p14="http://schemas.microsoft.com/office/powerpoint/2010/main" val="2356698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525</TotalTime>
  <Words>1548</Words>
  <Application>Microsoft Office PowerPoint</Application>
  <PresentationFormat>On-screen Show (4:3)</PresentationFormat>
  <Paragraphs>213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Pendidikan Agama Islam DR. MASRUHIN, s.Ag., M.Ag.</vt:lpstr>
      <vt:lpstr>Sumber Hukum Islam ke 2 (Assunnah) nama lain As-Sunnah = Al-Hadits = Khabar = Atsyar</vt:lpstr>
      <vt:lpstr>Al-Hadits</vt:lpstr>
      <vt:lpstr>PowerPoint Presentation</vt:lpstr>
      <vt:lpstr>PowerPoint Presentation</vt:lpstr>
      <vt:lpstr>PowerPoint Presentation</vt:lpstr>
      <vt:lpstr>PowerPoint Presentation</vt:lpstr>
      <vt:lpstr>2. Kedudukan Hadits / Assunnah</vt:lpstr>
      <vt:lpstr>3. Fungsi Hadits terhadap Al-Quran</vt:lpstr>
      <vt:lpstr>4. Macam-Macam Hadits / Assunnah</vt:lpstr>
      <vt:lpstr>5. Sejarah Hadits / Assunnah</vt:lpstr>
      <vt:lpstr>PowerPoint Presentation</vt:lpstr>
      <vt:lpstr>PowerPoint Presentation</vt:lpstr>
      <vt:lpstr>Perawi Hadits, Banyak sekali para perawi hadits diantaranya : </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Sumber Ajaran Islam As-Sunnah / Al-Hadits</dc:title>
  <dc:creator>ismail - [2010]</dc:creator>
  <cp:lastModifiedBy>Fikom TU2</cp:lastModifiedBy>
  <cp:revision>44</cp:revision>
  <dcterms:created xsi:type="dcterms:W3CDTF">2022-10-08T00:05:22Z</dcterms:created>
  <dcterms:modified xsi:type="dcterms:W3CDTF">2024-10-10T03:29:24Z</dcterms:modified>
</cp:coreProperties>
</file>